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0"/>
  </p:notesMasterIdLst>
  <p:sldIdLst>
    <p:sldId id="311" r:id="rId2"/>
    <p:sldId id="256" r:id="rId3"/>
    <p:sldId id="290" r:id="rId4"/>
    <p:sldId id="276" r:id="rId5"/>
    <p:sldId id="294" r:id="rId6"/>
    <p:sldId id="307" r:id="rId7"/>
    <p:sldId id="308" r:id="rId8"/>
    <p:sldId id="295" r:id="rId9"/>
    <p:sldId id="296" r:id="rId10"/>
    <p:sldId id="298" r:id="rId11"/>
    <p:sldId id="305" r:id="rId12"/>
    <p:sldId id="299" r:id="rId13"/>
    <p:sldId id="309" r:id="rId14"/>
    <p:sldId id="271" r:id="rId15"/>
    <p:sldId id="303" r:id="rId16"/>
    <p:sldId id="304" r:id="rId17"/>
    <p:sldId id="285" r:id="rId18"/>
    <p:sldId id="291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FFCC"/>
    <a:srgbClr val="FFE7FF"/>
    <a:srgbClr val="FFDDFF"/>
    <a:srgbClr val="FFFFFF"/>
    <a:srgbClr val="C5FFDF"/>
    <a:srgbClr val="0000FF"/>
    <a:srgbClr val="A4854D"/>
    <a:srgbClr val="00FF00"/>
    <a:srgbClr val="E6E6E6"/>
    <a:srgbClr val="CCE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570" autoAdjust="0"/>
  </p:normalViewPr>
  <p:slideViewPr>
    <p:cSldViewPr>
      <p:cViewPr varScale="1">
        <p:scale>
          <a:sx n="70" d="100"/>
          <a:sy n="70" d="100"/>
        </p:scale>
        <p:origin x="828" y="72"/>
      </p:cViewPr>
      <p:guideLst>
        <p:guide orient="horz" pos="2160"/>
        <p:guide pos="2880"/>
      </p:guideLst>
    </p:cSldViewPr>
  </p:slideViewPr>
  <p:notesTextViewPr>
    <p:cViewPr>
      <p:scale>
        <a:sx n="150" d="100"/>
        <a:sy n="15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EFCFF16-9A3C-4503-84C6-D7D75AF9B8C7}" type="datetimeFigureOut">
              <a:rPr lang="en-US" smtClean="0"/>
              <a:pPr/>
              <a:t>8/6/2016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B2B588B-C9D7-4822-A610-78FDAA05158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9124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IN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স্বাগতম জানিয়ে</a:t>
            </a:r>
            <a:r>
              <a:rPr lang="bn-IN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dirty="0" smtClean="0">
                <a:latin typeface="NikoshBAN" panose="02000000000000000000" pitchFamily="2" charset="0"/>
                <a:cs typeface="NikoshBAN" panose="02000000000000000000" pitchFamily="2" charset="0"/>
              </a:rPr>
              <a:t>আজকের শ্রেণি</a:t>
            </a:r>
            <a:r>
              <a:rPr lang="bn-IN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কার্যক্রম শুরু করা যেতে পারে।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2B588B-C9D7-4822-A610-78FDAA051586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452758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IN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প্রতিফলিত রশ্মিগুলো যে বিন্দুতে মিলিত হয়েছে তাকে কী বলে?  ফোকাস দূরত্ব কাকে বলে? ফোকাস দূরত্বের সাথে বক্রতার ব্যাসার্ধের সাথে সম্পর্ক কী?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2B588B-C9D7-4822-A610-78FDAA051586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011447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IN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বিপরীত দিকে বর্ধিত</a:t>
            </a:r>
            <a:r>
              <a:rPr lang="bn-IN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প্রতিফলিত রশ্মিগুলো যে বিন্দুতে মিলিত হয়েছে তাকে কী বলে?  ফোকাস দূরত্ব কাকে বলে? ফোকাস দূরত্বের সাথে বক্রতার ব্যাসার্ধের সাথে সম্পর্ক কী?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2B588B-C9D7-4822-A610-78FDAA051586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300221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IN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বিপরীত দিকে বর্ধিত</a:t>
            </a:r>
            <a:r>
              <a:rPr lang="bn-IN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প্রতিফলিত রশ্মিগুলো যে বিন্দুতে মিলিত হয়েছে তাকে কী বলে? উক্ত বিন্দুতে অঙ্কিত তলকে কী বলে? 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2B588B-C9D7-4822-A610-78FDAA051586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624285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IN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সময়—১০ মিনিট।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2B588B-C9D7-4822-A610-78FDAA051586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633225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IN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সময়—৫ মিনিট।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2B588B-C9D7-4822-A610-78FDAA051586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536891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IN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সঠিক</a:t>
            </a:r>
            <a:r>
              <a:rPr lang="bn-IN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উত্তরের ধারনা শিক্ষার্থীদের দেয়া যেতে পারে।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2B588B-C9D7-4822-A610-78FDAA051586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066774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IN" dirty="0" smtClean="0"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r>
              <a:rPr lang="bn-IN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জানিয়ে আজকের পাঠ ও শ্রেণি কার্যক্রম সমাপ্ত ঘোষনা করা যেতে পারে।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2B588B-C9D7-4822-A610-78FDAA051586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277777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IN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স্লাইডটি হাইড করে রাখা</a:t>
            </a:r>
            <a:r>
              <a:rPr lang="bn-IN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যেতে পারে।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2B588B-C9D7-4822-A610-78FDAA051586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107125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IN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পানিতে কী দেখা</a:t>
            </a:r>
            <a:r>
              <a:rPr lang="bn-IN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যাচ্ছে? 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2B588B-C9D7-4822-A610-78FDAA051586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224426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IN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কীসের প্রতিফলন ঘটেছে?</a:t>
            </a:r>
            <a:r>
              <a:rPr lang="bn-IN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আজকের পাঠ ঘোষণা।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2B588B-C9D7-4822-A610-78FDAA051586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972471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IN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স্লাইডটি হাইদ করে রাখা</a:t>
            </a:r>
            <a:r>
              <a:rPr lang="bn-IN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যেতে পারে অথবা দেখানো যেতে পারে।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2B588B-C9D7-4822-A610-78FDAA051586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997037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IN" dirty="0" smtClean="0">
                <a:latin typeface="NikoshBAN" panose="02000000000000000000" pitchFamily="2" charset="0"/>
                <a:cs typeface="NikoshBAN" panose="02000000000000000000" pitchFamily="2" charset="0"/>
              </a:rPr>
              <a:t>চিত্রটি কীসের? এর</a:t>
            </a:r>
            <a:r>
              <a:rPr lang="bn-IN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উত্তল পৃষ্ঠ কী হিসেবে কাজ করে? দর্পনটির নাম কী? </a:t>
            </a:r>
            <a:r>
              <a:rPr lang="bn-IN" dirty="0" smtClean="0">
                <a:latin typeface="NikoshBAN" panose="02000000000000000000" pitchFamily="2" charset="0"/>
                <a:cs typeface="NikoshBAN" panose="02000000000000000000" pitchFamily="2" charset="0"/>
              </a:rPr>
              <a:t>চিত্রটি কীসের? এর</a:t>
            </a:r>
            <a:r>
              <a:rPr lang="bn-IN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বাইরের পৃষ্ঠে কী লাগানো হল? </a:t>
            </a:r>
            <a:r>
              <a:rPr lang="bn-IN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bn-IN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অবতল পৃষ্ঠ কী হিসেবে কাজ করে? দর্পণটির নাম কী? </a:t>
            </a:r>
            <a:endParaRPr lang="en-US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2B588B-C9D7-4822-A610-78FDAA051586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302826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IN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বস্তুটির তল কীরুপ? আলোর প্রতিফলন কীরুপ? বস্তুটিকে কী বলে? দর্পণটির</a:t>
            </a:r>
            <a:r>
              <a:rPr lang="bn-IN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নাম কী? দর্পণ কত প্রকার?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2B588B-C9D7-4822-A610-78FDAA051586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538462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IN" dirty="0" smtClean="0">
                <a:latin typeface="NikoshBAN" panose="02000000000000000000" pitchFamily="2" charset="0"/>
                <a:cs typeface="NikoshBAN" panose="02000000000000000000" pitchFamily="2" charset="0"/>
              </a:rPr>
              <a:t>গোলকের</a:t>
            </a:r>
            <a:r>
              <a:rPr lang="bn-IN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একটি অংশকে কী বলে? গোলীয় দর্পণ কত প্রকার? দর্পণের পৃষ্ঠ কীরুপ? 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2B588B-C9D7-4822-A610-78FDAA051586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989867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IN" dirty="0" smtClean="0">
                <a:latin typeface="NikoshBAN" panose="02000000000000000000" pitchFamily="2" charset="0"/>
                <a:cs typeface="NikoshBAN" panose="02000000000000000000" pitchFamily="2" charset="0"/>
              </a:rPr>
              <a:t>দর্পণটির</a:t>
            </a:r>
            <a:r>
              <a:rPr lang="bn-IN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নাম কী? প্রধান অক্ষ কাকে বলে? মেরুবিন্দু কাকে বলে? বক্রতার কেন্দ্র মকাকে বলে? গৌণ অক্ষ কাকে বলে? বক্রতার ব্যাসার্ধ্য কাকে বলে?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2B588B-C9D7-4822-A610-78FDAA051586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25734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Rounded Rectangle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0" name="Subtitle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8/6/2016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d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8/6/2016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d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8/6/2016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d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8/6/2016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d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ounded Rectangle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8/6/2016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d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8/6/2016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d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8/6/2016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d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8/6/2016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d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8/6/2016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d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8/6/2016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d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ound Single Corner Rectangle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8/6/2016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d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ounded Rectangle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Title Placeholder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1D8BD707-D9CF-40AE-B4C6-C98DA3205C09}" type="datetimeFigureOut">
              <a:rPr lang="en-US" smtClean="0"/>
              <a:pPr/>
              <a:t>8/6/2016</a:t>
            </a:fld>
            <a:endParaRPr lang="en-US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slow" p14:dur="1200">
        <p14:prism dir="d"/>
      </p:transition>
    </mc:Choice>
    <mc:Fallback xmlns="">
      <p:transition spd="slow">
        <p:fade/>
      </p:transition>
    </mc:Fallback>
  </mc:AlternateConten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71600" y="920621"/>
            <a:ext cx="6400800" cy="5016758"/>
          </a:xfrm>
          <a:prstGeom prst="rect">
            <a:avLst/>
          </a:prstGeom>
          <a:solidFill>
            <a:srgbClr val="F4EAF6"/>
          </a:solidFill>
          <a:ln w="76200">
            <a:solidFill>
              <a:srgbClr val="00EA00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IN" sz="3200" u="sng" dirty="0" smtClean="0">
                <a:latin typeface="NikoshBAN" pitchFamily="2" charset="0"/>
                <a:cs typeface="NikoshBAN" pitchFamily="2" charset="0"/>
              </a:rPr>
              <a:t>এই</a:t>
            </a:r>
            <a:r>
              <a:rPr lang="en-US" sz="3200" u="sng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u="sng" dirty="0" err="1" smtClean="0">
                <a:latin typeface="NikoshBAN" pitchFamily="2" charset="0"/>
                <a:cs typeface="NikoshBAN" pitchFamily="2" charset="0"/>
              </a:rPr>
              <a:t>স্লাইডটি</a:t>
            </a:r>
            <a:r>
              <a:rPr lang="en-US" sz="3200" u="sng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u="sng" dirty="0" err="1" smtClean="0">
                <a:latin typeface="NikoshBAN" pitchFamily="2" charset="0"/>
                <a:cs typeface="NikoshBAN" pitchFamily="2" charset="0"/>
              </a:rPr>
              <a:t>সন্মানিত</a:t>
            </a:r>
            <a:r>
              <a:rPr lang="en-US" sz="3200" u="sng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u="sng" dirty="0" err="1" smtClean="0">
                <a:latin typeface="NikoshBAN" pitchFamily="2" charset="0"/>
                <a:cs typeface="NikoshBAN" pitchFamily="2" charset="0"/>
              </a:rPr>
              <a:t>শিক্ষকবৃন্দের</a:t>
            </a:r>
            <a:r>
              <a:rPr lang="en-US" sz="3200" u="sng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u="sng" dirty="0" err="1" smtClean="0">
                <a:latin typeface="NikoshBAN" pitchFamily="2" charset="0"/>
                <a:cs typeface="NikoshBAN" pitchFamily="2" charset="0"/>
              </a:rPr>
              <a:t>জন্য</a:t>
            </a:r>
            <a:endParaRPr lang="en-US" sz="3200" u="sng" dirty="0" smtClean="0">
              <a:latin typeface="NikoshBAN" pitchFamily="2" charset="0"/>
              <a:cs typeface="NikoshBAN" pitchFamily="2" charset="0"/>
            </a:endParaRPr>
          </a:p>
          <a:p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স্লাইডটি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হাইড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ক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রে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রাখা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হয়েছে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F-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চেপে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শুরু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endParaRPr lang="bn-IN" sz="3200" dirty="0" smtClean="0">
              <a:latin typeface="NikoshBAN" pitchFamily="2" charset="0"/>
              <a:cs typeface="NikoshBAN" pitchFamily="2" charset="0"/>
            </a:endParaRPr>
          </a:p>
          <a:p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ক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রলে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হাইড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স্লাইডগুলো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দেখা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 যা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না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এই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পাঠটি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শ্রেণিকক্ষে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উপস্থাপনের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সময়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প্রয়োজনীয়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পরামর্শ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endParaRPr lang="bn-IN" sz="3200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প্রতিটি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স্লাইডের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নি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চে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নোট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আকারে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সংযোজন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হয়</a:t>
            </a:r>
            <a:r>
              <a:rPr lang="bn-IN" sz="3200" dirty="0">
                <a:latin typeface="NikoshBAN" pitchFamily="2" charset="0"/>
                <a:cs typeface="NikoshBAN" pitchFamily="2" charset="0"/>
              </a:rPr>
              <a:t>ে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ছে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শ্রেণিতে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কনটেন্টটি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দ্বারা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উ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পস্থাপনের</a:t>
            </a:r>
            <a:endParaRPr lang="bn-IN" sz="3200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পূর্বে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পাঠ্য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বইয়ের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নির্ধারিত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পাঠের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সাথে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মিলিয়ে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endParaRPr lang="bn-IN" sz="3200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নিতে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কাজের</a:t>
            </a:r>
            <a:r>
              <a:rPr lang="bn-IN" sz="3200" dirty="0">
                <a:latin typeface="NikoshBAN" pitchFamily="2" charset="0"/>
                <a:cs typeface="NikoshBAN" pitchFamily="2" charset="0"/>
              </a:rPr>
              <a:t>/সমস্যার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সমাধান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শ্রেণিতে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উপস্থাপনের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আগে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তৈরি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নিতে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সবিনয়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 </a:t>
            </a:r>
          </a:p>
          <a:p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অনুরোধ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হলো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।  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35830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lowchart: Connector 2"/>
          <p:cNvSpPr/>
          <p:nvPr/>
        </p:nvSpPr>
        <p:spPr>
          <a:xfrm>
            <a:off x="1388880" y="515994"/>
            <a:ext cx="3848504" cy="3879380"/>
          </a:xfrm>
          <a:prstGeom prst="flowChartConnector">
            <a:avLst/>
          </a:prstGeom>
          <a:solidFill>
            <a:srgbClr val="FFDDFF"/>
          </a:solidFill>
          <a:ln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42" name="Picture 2"/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C1FFFF"/>
              </a:clrFrom>
              <a:clrTo>
                <a:srgbClr val="C1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1593"/>
          <a:stretch/>
        </p:blipFill>
        <p:spPr bwMode="auto">
          <a:xfrm>
            <a:off x="2922084" y="536316"/>
            <a:ext cx="2514600" cy="37822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0" name="TextBox 89"/>
          <p:cNvSpPr txBox="1"/>
          <p:nvPr/>
        </p:nvSpPr>
        <p:spPr>
          <a:xfrm>
            <a:off x="5689868" y="2667000"/>
            <a:ext cx="2852063" cy="58477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905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গোলীয় দর্পণ = </a:t>
            </a:r>
            <a:r>
              <a:rPr lang="en-US" sz="3200" dirty="0" smtClean="0">
                <a:latin typeface="Times New Roman" pitchFamily="18" charset="0"/>
                <a:cs typeface="NikoshBAN" pitchFamily="2" charset="0"/>
              </a:rPr>
              <a:t>MN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73" name="Straight Arrow Connector 72"/>
          <p:cNvCxnSpPr/>
          <p:nvPr/>
        </p:nvCxnSpPr>
        <p:spPr>
          <a:xfrm flipV="1">
            <a:off x="3264984" y="1069485"/>
            <a:ext cx="1379904" cy="1410425"/>
          </a:xfrm>
          <a:prstGeom prst="straightConnector1">
            <a:avLst/>
          </a:prstGeom>
          <a:ln w="38100">
            <a:solidFill>
              <a:schemeClr val="tx1"/>
            </a:solidFill>
            <a:prstDash val="dash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Straight Arrow Connector 82"/>
          <p:cNvCxnSpPr/>
          <p:nvPr/>
        </p:nvCxnSpPr>
        <p:spPr>
          <a:xfrm>
            <a:off x="3270437" y="2460481"/>
            <a:ext cx="1374451" cy="1469135"/>
          </a:xfrm>
          <a:prstGeom prst="straightConnector1">
            <a:avLst/>
          </a:prstGeom>
          <a:ln w="38100">
            <a:solidFill>
              <a:schemeClr val="tx1"/>
            </a:solidFill>
            <a:prstDash val="dash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8" name="TextBox 87"/>
          <p:cNvSpPr txBox="1"/>
          <p:nvPr/>
        </p:nvSpPr>
        <p:spPr>
          <a:xfrm>
            <a:off x="5257800" y="2438400"/>
            <a:ext cx="3561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P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5140365" y="3204363"/>
            <a:ext cx="3561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F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3070059" y="2556110"/>
            <a:ext cx="3898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C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5" name="Straight Arrow Connector 14"/>
          <p:cNvCxnSpPr/>
          <p:nvPr/>
        </p:nvCxnSpPr>
        <p:spPr>
          <a:xfrm flipH="1" flipV="1">
            <a:off x="1588584" y="1565510"/>
            <a:ext cx="3429000" cy="1831032"/>
          </a:xfrm>
          <a:prstGeom prst="straightConnector1">
            <a:avLst/>
          </a:prstGeom>
          <a:ln w="38100">
            <a:solidFill>
              <a:srgbClr val="0000FF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 flipV="1">
            <a:off x="1392838" y="2460481"/>
            <a:ext cx="5952804" cy="7878"/>
          </a:xfrm>
          <a:prstGeom prst="line">
            <a:avLst/>
          </a:prstGeom>
          <a:ln w="3810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/>
          <p:nvPr/>
        </p:nvCxnSpPr>
        <p:spPr>
          <a:xfrm flipH="1">
            <a:off x="1588584" y="1543462"/>
            <a:ext cx="3387293" cy="1834163"/>
          </a:xfrm>
          <a:prstGeom prst="straightConnector1">
            <a:avLst/>
          </a:prstGeom>
          <a:ln w="38100">
            <a:solidFill>
              <a:srgbClr val="0000FF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Flowchart: Connector 13"/>
          <p:cNvSpPr/>
          <p:nvPr/>
        </p:nvSpPr>
        <p:spPr>
          <a:xfrm>
            <a:off x="3223276" y="2367018"/>
            <a:ext cx="156008" cy="161576"/>
          </a:xfrm>
          <a:prstGeom prst="flowChartConnector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3" name="Straight Arrow Connector 52"/>
          <p:cNvCxnSpPr>
            <a:stCxn id="3" idx="5"/>
          </p:cNvCxnSpPr>
          <p:nvPr/>
        </p:nvCxnSpPr>
        <p:spPr>
          <a:xfrm flipH="1" flipV="1">
            <a:off x="4665481" y="1045259"/>
            <a:ext cx="8303" cy="2781993"/>
          </a:xfrm>
          <a:prstGeom prst="straightConnector1">
            <a:avLst/>
          </a:prstGeom>
          <a:ln w="38100">
            <a:solidFill>
              <a:schemeClr val="tx1"/>
            </a:solidFill>
            <a:prstDash val="dash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838200" y="2250840"/>
            <a:ext cx="4074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A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7341684" y="2216973"/>
            <a:ext cx="3898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B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4517096" y="607820"/>
            <a:ext cx="45878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M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5701026" y="3301425"/>
            <a:ext cx="2840905" cy="58477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প্রধান অক্ষ = </a:t>
            </a:r>
            <a:r>
              <a:rPr lang="en-US" sz="3200" dirty="0" smtClean="0">
                <a:latin typeface="Times New Roman" pitchFamily="18" charset="0"/>
                <a:cs typeface="NikoshBAN" pitchFamily="2" charset="0"/>
              </a:rPr>
              <a:t>AB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5689868" y="4596825"/>
            <a:ext cx="2852063" cy="58477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বক্রতার কেন্দ্র = </a:t>
            </a:r>
            <a:r>
              <a:rPr lang="en-US" sz="3200" dirty="0">
                <a:latin typeface="Times New Roman" pitchFamily="18" charset="0"/>
                <a:cs typeface="NikoshBAN" pitchFamily="2" charset="0"/>
              </a:rPr>
              <a:t>C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4953000" y="5892225"/>
            <a:ext cx="3591817" cy="58477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905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বক্রতার ব্যাসার্ধ = </a:t>
            </a:r>
            <a:r>
              <a:rPr lang="en-US" sz="3200" dirty="0" smtClean="0">
                <a:latin typeface="Times New Roman" pitchFamily="18" charset="0"/>
                <a:cs typeface="NikoshBAN" pitchFamily="2" charset="0"/>
              </a:rPr>
              <a:t>CP = r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5701026" y="3962400"/>
            <a:ext cx="2840905" cy="58477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মেরু = </a:t>
            </a:r>
            <a:r>
              <a:rPr lang="en-US" sz="3200" dirty="0">
                <a:latin typeface="Times New Roman" pitchFamily="18" charset="0"/>
                <a:cs typeface="NikoshBAN" pitchFamily="2" charset="0"/>
              </a:rPr>
              <a:t>P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4446084" y="3897845"/>
            <a:ext cx="4074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N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1139188" y="1235074"/>
            <a:ext cx="3722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E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5701026" y="5244525"/>
            <a:ext cx="2840905" cy="58477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গৌণ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অক্ষ =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EF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25506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1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1" dur="2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2000"/>
                            </p:stCondLst>
                            <p:childTnLst>
                              <p:par>
                                <p:cTn id="6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5" dur="2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2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1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86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2000"/>
                            </p:stCondLst>
                            <p:childTnLst>
                              <p:par>
                                <p:cTn id="88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90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4000"/>
                            </p:stCondLst>
                            <p:childTnLst>
                              <p:par>
                                <p:cTn id="9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7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2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0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6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1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90" grpId="0" animBg="1"/>
      <p:bldP spid="88" grpId="0"/>
      <p:bldP spid="41" grpId="0"/>
      <p:bldP spid="40" grpId="0"/>
      <p:bldP spid="14" grpId="0" animBg="1"/>
      <p:bldP spid="26" grpId="0"/>
      <p:bldP spid="27" grpId="0"/>
      <p:bldP spid="28" grpId="0"/>
      <p:bldP spid="31" grpId="0" animBg="1"/>
      <p:bldP spid="33" grpId="0" animBg="1"/>
      <p:bldP spid="35" grpId="0" animBg="1"/>
      <p:bldP spid="38" grpId="0" animBg="1"/>
      <p:bldP spid="44" grpId="0"/>
      <p:bldP spid="47" grpId="0"/>
      <p:bldP spid="2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2" name="Picture 2"/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C1FFFF"/>
              </a:clrFrom>
              <a:clrTo>
                <a:srgbClr val="C1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981" r="41593" b="7403"/>
          <a:stretch/>
        </p:blipFill>
        <p:spPr bwMode="auto">
          <a:xfrm>
            <a:off x="3789790" y="611381"/>
            <a:ext cx="2001409" cy="320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68" name="Straight Arrow Connector 67"/>
          <p:cNvCxnSpPr/>
          <p:nvPr/>
        </p:nvCxnSpPr>
        <p:spPr>
          <a:xfrm flipH="1">
            <a:off x="1799569" y="1691462"/>
            <a:ext cx="3686553" cy="1655241"/>
          </a:xfrm>
          <a:prstGeom prst="straightConnector1">
            <a:avLst/>
          </a:prstGeom>
          <a:ln w="38100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8" name="TextBox 87"/>
          <p:cNvSpPr txBox="1"/>
          <p:nvPr/>
        </p:nvSpPr>
        <p:spPr>
          <a:xfrm>
            <a:off x="5699354" y="2238012"/>
            <a:ext cx="3561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P</a:t>
            </a:r>
          </a:p>
        </p:txBody>
      </p:sp>
      <p:cxnSp>
        <p:nvCxnSpPr>
          <p:cNvPr id="63" name="Straight Arrow Connector 62"/>
          <p:cNvCxnSpPr/>
          <p:nvPr/>
        </p:nvCxnSpPr>
        <p:spPr>
          <a:xfrm flipH="1">
            <a:off x="1790699" y="2786490"/>
            <a:ext cx="3733802" cy="0"/>
          </a:xfrm>
          <a:prstGeom prst="straightConnector1">
            <a:avLst/>
          </a:prstGeom>
          <a:ln w="38100">
            <a:solidFill>
              <a:srgbClr val="0000FF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extBox 40"/>
          <p:cNvSpPr txBox="1"/>
          <p:nvPr/>
        </p:nvSpPr>
        <p:spPr>
          <a:xfrm>
            <a:off x="4139612" y="2283315"/>
            <a:ext cx="3561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F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2895600" y="2211580"/>
            <a:ext cx="3898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C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4" name="Straight Arrow Connector 23"/>
          <p:cNvCxnSpPr/>
          <p:nvPr/>
        </p:nvCxnSpPr>
        <p:spPr>
          <a:xfrm flipH="1">
            <a:off x="2641353" y="1308175"/>
            <a:ext cx="2676779" cy="2450714"/>
          </a:xfrm>
          <a:prstGeom prst="straightConnector1">
            <a:avLst/>
          </a:prstGeom>
          <a:ln w="38100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Arrow Connector 65"/>
          <p:cNvCxnSpPr/>
          <p:nvPr/>
        </p:nvCxnSpPr>
        <p:spPr>
          <a:xfrm flipH="1" flipV="1">
            <a:off x="2066268" y="1173765"/>
            <a:ext cx="3440342" cy="1612725"/>
          </a:xfrm>
          <a:prstGeom prst="straightConnector1">
            <a:avLst/>
          </a:prstGeom>
          <a:ln w="38100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>
            <a:endCxn id="27" idx="1"/>
          </p:cNvCxnSpPr>
          <p:nvPr/>
        </p:nvCxnSpPr>
        <p:spPr>
          <a:xfrm flipV="1">
            <a:off x="1743396" y="2220986"/>
            <a:ext cx="5952804" cy="7878"/>
          </a:xfrm>
          <a:prstGeom prst="line">
            <a:avLst/>
          </a:prstGeom>
          <a:ln w="3810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/>
          <p:nvPr/>
        </p:nvCxnSpPr>
        <p:spPr>
          <a:xfrm flipH="1">
            <a:off x="1943100" y="1294594"/>
            <a:ext cx="3429001" cy="44096"/>
          </a:xfrm>
          <a:prstGeom prst="straightConnector1">
            <a:avLst/>
          </a:prstGeom>
          <a:ln w="38100">
            <a:solidFill>
              <a:srgbClr val="0000FF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/>
          <p:cNvCxnSpPr/>
          <p:nvPr/>
        </p:nvCxnSpPr>
        <p:spPr>
          <a:xfrm flipH="1" flipV="1">
            <a:off x="1924252" y="3166374"/>
            <a:ext cx="3447848" cy="3348"/>
          </a:xfrm>
          <a:prstGeom prst="straightConnector1">
            <a:avLst/>
          </a:prstGeom>
          <a:ln w="38100">
            <a:solidFill>
              <a:srgbClr val="0000FF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Arrow Connector 58"/>
          <p:cNvCxnSpPr/>
          <p:nvPr/>
        </p:nvCxnSpPr>
        <p:spPr>
          <a:xfrm flipH="1" flipV="1">
            <a:off x="2761091" y="842665"/>
            <a:ext cx="2611010" cy="2340579"/>
          </a:xfrm>
          <a:prstGeom prst="straightConnector1">
            <a:avLst/>
          </a:prstGeom>
          <a:ln w="38100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" name="Flowchart: Connector 69"/>
          <p:cNvSpPr/>
          <p:nvPr/>
        </p:nvSpPr>
        <p:spPr>
          <a:xfrm>
            <a:off x="4236145" y="2148076"/>
            <a:ext cx="156008" cy="161576"/>
          </a:xfrm>
          <a:prstGeom prst="flowChartConnector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1" name="Straight Arrow Connector 60"/>
          <p:cNvCxnSpPr/>
          <p:nvPr/>
        </p:nvCxnSpPr>
        <p:spPr>
          <a:xfrm flipH="1">
            <a:off x="1790699" y="1675594"/>
            <a:ext cx="3733801" cy="44096"/>
          </a:xfrm>
          <a:prstGeom prst="straightConnector1">
            <a:avLst/>
          </a:prstGeom>
          <a:ln w="38100">
            <a:solidFill>
              <a:srgbClr val="0000FF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1192716" y="2024020"/>
            <a:ext cx="4074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A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7696200" y="1990153"/>
            <a:ext cx="3898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B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4871612" y="381000"/>
            <a:ext cx="45878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M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495978" y="3806566"/>
            <a:ext cx="4123053" cy="58477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প্রধান ফোকাস = </a:t>
            </a:r>
            <a:r>
              <a:rPr lang="en-US" sz="3200" dirty="0" smtClean="0">
                <a:latin typeface="Times New Roman" pitchFamily="18" charset="0"/>
                <a:cs typeface="NikoshBAN" pitchFamily="2" charset="0"/>
              </a:rPr>
              <a:t>F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495978" y="4465147"/>
            <a:ext cx="4123053" cy="58477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ফোকাস দূরত্ব = </a:t>
            </a:r>
            <a:r>
              <a:rPr lang="en-US" sz="3200" dirty="0" smtClean="0">
                <a:latin typeface="Times New Roman" pitchFamily="18" charset="0"/>
                <a:cs typeface="NikoshBAN" pitchFamily="2" charset="0"/>
              </a:rPr>
              <a:t>FP = f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495978" y="5119631"/>
            <a:ext cx="4131440" cy="58477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Times New Roman" pitchFamily="18" charset="0"/>
                <a:cs typeface="NikoshBAN" pitchFamily="2" charset="0"/>
              </a:rPr>
              <a:t>CF = FP = r/2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474207" y="5770928"/>
            <a:ext cx="4131440" cy="58477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সুতরাং,ফোকাস দূরত্ব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,</a:t>
            </a:r>
            <a:r>
              <a:rPr lang="en-US" sz="3200" dirty="0" smtClean="0">
                <a:latin typeface="Times New Roman" pitchFamily="18" charset="0"/>
                <a:cs typeface="NikoshBAN" pitchFamily="2" charset="0"/>
              </a:rPr>
              <a:t> f = r/2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4800600" y="3671025"/>
            <a:ext cx="4074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N</a:t>
            </a:r>
          </a:p>
        </p:txBody>
      </p:sp>
      <p:sp>
        <p:nvSpPr>
          <p:cNvPr id="100" name="TextBox 99"/>
          <p:cNvSpPr txBox="1"/>
          <p:nvPr/>
        </p:nvSpPr>
        <p:spPr>
          <a:xfrm>
            <a:off x="5830867" y="1347106"/>
            <a:ext cx="2835046" cy="584775"/>
          </a:xfrm>
          <a:prstGeom prst="rect">
            <a:avLst/>
          </a:prstGeom>
          <a:solidFill>
            <a:srgbClr val="FFDDFF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অবতল দর্পণ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5791199" y="550277"/>
            <a:ext cx="2874714" cy="584775"/>
          </a:xfrm>
          <a:prstGeom prst="rect">
            <a:avLst/>
          </a:prstGeom>
          <a:solidFill>
            <a:srgbClr val="CCFFCC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দর্পণ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টির নাম কী?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74453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20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000"/>
                            </p:stCondLst>
                            <p:childTnLst>
                              <p:par>
                                <p:cTn id="34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4000"/>
                            </p:stCondLst>
                            <p:childTnLst>
                              <p:par>
                                <p:cTn id="5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2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2000"/>
                            </p:stCondLst>
                            <p:childTnLst>
                              <p:par>
                                <p:cTn id="6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6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9" dur="2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2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2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2000"/>
                            </p:stCondLst>
                            <p:childTnLst>
                              <p:par>
                                <p:cTn id="7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1" dur="2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4" dur="2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7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2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7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2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8" grpId="0"/>
      <p:bldP spid="41" grpId="0"/>
      <p:bldP spid="40" grpId="0"/>
      <p:bldP spid="70" grpId="0" animBg="1"/>
      <p:bldP spid="26" grpId="0"/>
      <p:bldP spid="27" grpId="0"/>
      <p:bldP spid="28" grpId="0"/>
      <p:bldP spid="34" grpId="0" animBg="1"/>
      <p:bldP spid="36" grpId="0" animBg="1"/>
      <p:bldP spid="42" grpId="0" animBg="1"/>
      <p:bldP spid="43" grpId="0" animBg="1"/>
      <p:bldP spid="44" grpId="0"/>
      <p:bldP spid="100" grpId="0" animBg="1"/>
      <p:bldP spid="2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4752764" y="1521177"/>
            <a:ext cx="867836" cy="2590800"/>
            <a:chOff x="4495800" y="2875848"/>
            <a:chExt cx="867836" cy="2590800"/>
          </a:xfrm>
        </p:grpSpPr>
        <p:cxnSp>
          <p:nvCxnSpPr>
            <p:cNvPr id="3" name="Straight Arrow Connector 2"/>
            <p:cNvCxnSpPr/>
            <p:nvPr/>
          </p:nvCxnSpPr>
          <p:spPr>
            <a:xfrm flipV="1">
              <a:off x="4876800" y="3005667"/>
              <a:ext cx="228600" cy="76200"/>
            </a:xfrm>
            <a:prstGeom prst="straightConnector1">
              <a:avLst/>
            </a:prstGeom>
            <a:ln w="19050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" name="Straight Arrow Connector 3"/>
            <p:cNvCxnSpPr/>
            <p:nvPr/>
          </p:nvCxnSpPr>
          <p:spPr>
            <a:xfrm flipV="1">
              <a:off x="4953000" y="3158067"/>
              <a:ext cx="228600" cy="76200"/>
            </a:xfrm>
            <a:prstGeom prst="straightConnector1">
              <a:avLst/>
            </a:prstGeom>
            <a:ln w="19050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Straight Arrow Connector 4"/>
            <p:cNvCxnSpPr/>
            <p:nvPr/>
          </p:nvCxnSpPr>
          <p:spPr>
            <a:xfrm flipV="1">
              <a:off x="4974167" y="3310467"/>
              <a:ext cx="228600" cy="76200"/>
            </a:xfrm>
            <a:prstGeom prst="straightConnector1">
              <a:avLst/>
            </a:prstGeom>
            <a:ln w="19050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Arrow Connector 5"/>
            <p:cNvCxnSpPr/>
            <p:nvPr/>
          </p:nvCxnSpPr>
          <p:spPr>
            <a:xfrm flipV="1">
              <a:off x="5037669" y="3444523"/>
              <a:ext cx="228600" cy="76200"/>
            </a:xfrm>
            <a:prstGeom prst="straightConnector1">
              <a:avLst/>
            </a:prstGeom>
            <a:ln w="19050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Arrow Connector 6"/>
            <p:cNvCxnSpPr/>
            <p:nvPr/>
          </p:nvCxnSpPr>
          <p:spPr>
            <a:xfrm flipV="1">
              <a:off x="5056012" y="3539067"/>
              <a:ext cx="228600" cy="76200"/>
            </a:xfrm>
            <a:prstGeom prst="straightConnector1">
              <a:avLst/>
            </a:prstGeom>
            <a:ln w="19050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Arrow Connector 7"/>
            <p:cNvCxnSpPr/>
            <p:nvPr/>
          </p:nvCxnSpPr>
          <p:spPr>
            <a:xfrm flipV="1">
              <a:off x="5105400" y="3646311"/>
              <a:ext cx="228600" cy="76200"/>
            </a:xfrm>
            <a:prstGeom prst="straightConnector1">
              <a:avLst/>
            </a:prstGeom>
            <a:ln w="19050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Arrow Connector 8"/>
            <p:cNvCxnSpPr/>
            <p:nvPr/>
          </p:nvCxnSpPr>
          <p:spPr>
            <a:xfrm flipV="1">
              <a:off x="5116694" y="3730977"/>
              <a:ext cx="228600" cy="76200"/>
            </a:xfrm>
            <a:prstGeom prst="straightConnector1">
              <a:avLst/>
            </a:prstGeom>
            <a:ln w="19050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Arrow Connector 9"/>
            <p:cNvCxnSpPr/>
            <p:nvPr/>
          </p:nvCxnSpPr>
          <p:spPr>
            <a:xfrm flipV="1">
              <a:off x="5116691" y="3809999"/>
              <a:ext cx="228600" cy="76200"/>
            </a:xfrm>
            <a:prstGeom prst="straightConnector1">
              <a:avLst/>
            </a:prstGeom>
            <a:ln w="19050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Arrow Connector 10"/>
            <p:cNvCxnSpPr/>
            <p:nvPr/>
          </p:nvCxnSpPr>
          <p:spPr>
            <a:xfrm flipV="1">
              <a:off x="5126574" y="3886199"/>
              <a:ext cx="228600" cy="76200"/>
            </a:xfrm>
            <a:prstGeom prst="straightConnector1">
              <a:avLst/>
            </a:prstGeom>
            <a:ln w="19050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Arrow Connector 11"/>
            <p:cNvCxnSpPr/>
            <p:nvPr/>
          </p:nvCxnSpPr>
          <p:spPr>
            <a:xfrm flipV="1">
              <a:off x="5135036" y="3975099"/>
              <a:ext cx="228600" cy="76200"/>
            </a:xfrm>
            <a:prstGeom prst="straightConnector1">
              <a:avLst/>
            </a:prstGeom>
            <a:ln w="19050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Arrow Connector 12"/>
            <p:cNvCxnSpPr/>
            <p:nvPr/>
          </p:nvCxnSpPr>
          <p:spPr>
            <a:xfrm flipV="1">
              <a:off x="5133624" y="4079523"/>
              <a:ext cx="228600" cy="76200"/>
            </a:xfrm>
            <a:prstGeom prst="straightConnector1">
              <a:avLst/>
            </a:prstGeom>
            <a:ln w="19050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Arrow Connector 13"/>
            <p:cNvCxnSpPr/>
            <p:nvPr/>
          </p:nvCxnSpPr>
          <p:spPr>
            <a:xfrm flipV="1">
              <a:off x="5116694" y="4171248"/>
              <a:ext cx="228600" cy="76200"/>
            </a:xfrm>
            <a:prstGeom prst="straightConnector1">
              <a:avLst/>
            </a:prstGeom>
            <a:ln w="19050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Arrow Connector 14"/>
            <p:cNvCxnSpPr/>
            <p:nvPr/>
          </p:nvCxnSpPr>
          <p:spPr>
            <a:xfrm flipV="1">
              <a:off x="5126574" y="4258737"/>
              <a:ext cx="228600" cy="76200"/>
            </a:xfrm>
            <a:prstGeom prst="straightConnector1">
              <a:avLst/>
            </a:prstGeom>
            <a:ln w="19050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Arrow Connector 15"/>
            <p:cNvCxnSpPr/>
            <p:nvPr/>
          </p:nvCxnSpPr>
          <p:spPr>
            <a:xfrm flipV="1">
              <a:off x="5102580" y="4334937"/>
              <a:ext cx="228600" cy="76200"/>
            </a:xfrm>
            <a:prstGeom prst="straightConnector1">
              <a:avLst/>
            </a:prstGeom>
            <a:ln w="19050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Arrow Connector 16"/>
            <p:cNvCxnSpPr/>
            <p:nvPr/>
          </p:nvCxnSpPr>
          <p:spPr>
            <a:xfrm flipV="1">
              <a:off x="5116697" y="4426659"/>
              <a:ext cx="228600" cy="76200"/>
            </a:xfrm>
            <a:prstGeom prst="straightConnector1">
              <a:avLst/>
            </a:prstGeom>
            <a:ln w="19050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Arrow Connector 17"/>
            <p:cNvCxnSpPr/>
            <p:nvPr/>
          </p:nvCxnSpPr>
          <p:spPr>
            <a:xfrm flipV="1">
              <a:off x="5092703" y="4519792"/>
              <a:ext cx="228600" cy="76200"/>
            </a:xfrm>
            <a:prstGeom prst="straightConnector1">
              <a:avLst/>
            </a:prstGeom>
            <a:ln w="19050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Arrow Connector 18"/>
            <p:cNvCxnSpPr/>
            <p:nvPr/>
          </p:nvCxnSpPr>
          <p:spPr>
            <a:xfrm flipV="1">
              <a:off x="5084236" y="4611514"/>
              <a:ext cx="228600" cy="76200"/>
            </a:xfrm>
            <a:prstGeom prst="straightConnector1">
              <a:avLst/>
            </a:prstGeom>
            <a:ln w="19050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Arrow Connector 19"/>
            <p:cNvCxnSpPr/>
            <p:nvPr/>
          </p:nvCxnSpPr>
          <p:spPr>
            <a:xfrm flipV="1">
              <a:off x="5092703" y="4701825"/>
              <a:ext cx="228600" cy="76200"/>
            </a:xfrm>
            <a:prstGeom prst="straightConnector1">
              <a:avLst/>
            </a:prstGeom>
            <a:ln w="19050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Arrow Connector 20"/>
            <p:cNvCxnSpPr/>
            <p:nvPr/>
          </p:nvCxnSpPr>
          <p:spPr>
            <a:xfrm flipV="1">
              <a:off x="5058836" y="4793547"/>
              <a:ext cx="228600" cy="76200"/>
            </a:xfrm>
            <a:prstGeom prst="straightConnector1">
              <a:avLst/>
            </a:prstGeom>
            <a:ln w="19050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Arrow Connector 21"/>
            <p:cNvCxnSpPr/>
            <p:nvPr/>
          </p:nvCxnSpPr>
          <p:spPr>
            <a:xfrm flipV="1">
              <a:off x="5040499" y="4869747"/>
              <a:ext cx="228600" cy="76200"/>
            </a:xfrm>
            <a:prstGeom prst="straightConnector1">
              <a:avLst/>
            </a:prstGeom>
            <a:ln w="19050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Arrow Connector 22"/>
            <p:cNvCxnSpPr/>
            <p:nvPr/>
          </p:nvCxnSpPr>
          <p:spPr>
            <a:xfrm flipV="1">
              <a:off x="4998149" y="4943127"/>
              <a:ext cx="228600" cy="76200"/>
            </a:xfrm>
            <a:prstGeom prst="straightConnector1">
              <a:avLst/>
            </a:prstGeom>
            <a:ln w="19050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Arrow Connector 23"/>
            <p:cNvCxnSpPr/>
            <p:nvPr/>
          </p:nvCxnSpPr>
          <p:spPr>
            <a:xfrm flipV="1">
              <a:off x="4981219" y="5034852"/>
              <a:ext cx="228600" cy="76200"/>
            </a:xfrm>
            <a:prstGeom prst="straightConnector1">
              <a:avLst/>
            </a:prstGeom>
            <a:ln w="19050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Arrow Connector 24"/>
            <p:cNvCxnSpPr/>
            <p:nvPr/>
          </p:nvCxnSpPr>
          <p:spPr>
            <a:xfrm flipV="1">
              <a:off x="4953000" y="5122341"/>
              <a:ext cx="228600" cy="76200"/>
            </a:xfrm>
            <a:prstGeom prst="straightConnector1">
              <a:avLst/>
            </a:prstGeom>
            <a:ln w="19050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Arrow Connector 25"/>
            <p:cNvCxnSpPr/>
            <p:nvPr/>
          </p:nvCxnSpPr>
          <p:spPr>
            <a:xfrm flipV="1">
              <a:off x="4953000" y="5198541"/>
              <a:ext cx="228600" cy="76200"/>
            </a:xfrm>
            <a:prstGeom prst="straightConnector1">
              <a:avLst/>
            </a:prstGeom>
            <a:ln w="19050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Arrow Connector 26"/>
            <p:cNvCxnSpPr/>
            <p:nvPr/>
          </p:nvCxnSpPr>
          <p:spPr>
            <a:xfrm flipV="1">
              <a:off x="4897974" y="5255000"/>
              <a:ext cx="228600" cy="76200"/>
            </a:xfrm>
            <a:prstGeom prst="straightConnector1">
              <a:avLst/>
            </a:prstGeom>
            <a:ln w="19050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Arrow Connector 27"/>
            <p:cNvCxnSpPr/>
            <p:nvPr/>
          </p:nvCxnSpPr>
          <p:spPr>
            <a:xfrm flipV="1">
              <a:off x="4866919" y="5310025"/>
              <a:ext cx="228600" cy="76200"/>
            </a:xfrm>
            <a:prstGeom prst="straightConnector1">
              <a:avLst/>
            </a:prstGeom>
            <a:ln w="19050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Arrow Connector 28"/>
            <p:cNvCxnSpPr/>
            <p:nvPr/>
          </p:nvCxnSpPr>
          <p:spPr>
            <a:xfrm flipV="1">
              <a:off x="4834472" y="5367867"/>
              <a:ext cx="228600" cy="76200"/>
            </a:xfrm>
            <a:prstGeom prst="straightConnector1">
              <a:avLst/>
            </a:prstGeom>
            <a:ln w="19050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Arc 29"/>
            <p:cNvSpPr/>
            <p:nvPr/>
          </p:nvSpPr>
          <p:spPr>
            <a:xfrm>
              <a:off x="4495800" y="2875848"/>
              <a:ext cx="838200" cy="2590800"/>
            </a:xfrm>
            <a:prstGeom prst="arc">
              <a:avLst>
                <a:gd name="adj1" fmla="val 16599896"/>
                <a:gd name="adj2" fmla="val 5046994"/>
              </a:avLst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cxnSp>
        <p:nvCxnSpPr>
          <p:cNvPr id="31" name="Straight Arrow Connector 30"/>
          <p:cNvCxnSpPr/>
          <p:nvPr/>
        </p:nvCxnSpPr>
        <p:spPr>
          <a:xfrm flipH="1">
            <a:off x="2273696" y="2809544"/>
            <a:ext cx="5480506" cy="1807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>
          <a:xfrm flipH="1" flipV="1">
            <a:off x="5578268" y="2263059"/>
            <a:ext cx="2175933" cy="7056"/>
          </a:xfrm>
          <a:prstGeom prst="straightConnector1">
            <a:avLst/>
          </a:prstGeom>
          <a:ln w="28575">
            <a:solidFill>
              <a:srgbClr val="C0000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/>
          <p:nvPr/>
        </p:nvCxnSpPr>
        <p:spPr>
          <a:xfrm flipH="1">
            <a:off x="5544400" y="1238250"/>
            <a:ext cx="2133601" cy="1022346"/>
          </a:xfrm>
          <a:prstGeom prst="straightConnector1">
            <a:avLst/>
          </a:prstGeom>
          <a:ln w="28575">
            <a:solidFill>
              <a:srgbClr val="C00000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/>
          <p:nvPr/>
        </p:nvCxnSpPr>
        <p:spPr>
          <a:xfrm flipH="1">
            <a:off x="5564158" y="3423354"/>
            <a:ext cx="2190043" cy="5646"/>
          </a:xfrm>
          <a:prstGeom prst="straightConnector1">
            <a:avLst/>
          </a:prstGeom>
          <a:ln w="28575">
            <a:solidFill>
              <a:srgbClr val="0000FF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/>
          <p:nvPr/>
        </p:nvCxnSpPr>
        <p:spPr>
          <a:xfrm flipH="1" flipV="1">
            <a:off x="5564158" y="3429000"/>
            <a:ext cx="2037642" cy="1066800"/>
          </a:xfrm>
          <a:prstGeom prst="straightConnector1">
            <a:avLst/>
          </a:prstGeom>
          <a:ln w="28575">
            <a:solidFill>
              <a:srgbClr val="0000FF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/>
          <p:nvPr/>
        </p:nvCxnSpPr>
        <p:spPr>
          <a:xfrm flipH="1" flipV="1">
            <a:off x="4368946" y="2820834"/>
            <a:ext cx="1209321" cy="622298"/>
          </a:xfrm>
          <a:prstGeom prst="straightConnector1">
            <a:avLst/>
          </a:prstGeom>
          <a:ln w="28575">
            <a:solidFill>
              <a:schemeClr val="accent2">
                <a:lumMod val="50000"/>
              </a:schemeClr>
            </a:solidFill>
            <a:prstDash val="sysDash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/>
          <p:nvPr/>
        </p:nvCxnSpPr>
        <p:spPr>
          <a:xfrm flipH="1">
            <a:off x="4368950" y="2260596"/>
            <a:ext cx="1172626" cy="546829"/>
          </a:xfrm>
          <a:prstGeom prst="straightConnector1">
            <a:avLst/>
          </a:prstGeom>
          <a:ln w="28575">
            <a:solidFill>
              <a:schemeClr val="accent2">
                <a:lumMod val="50000"/>
              </a:schemeClr>
            </a:solidFill>
            <a:prstDash val="sysDash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Box 37"/>
          <p:cNvSpPr txBox="1"/>
          <p:nvPr/>
        </p:nvSpPr>
        <p:spPr>
          <a:xfrm>
            <a:off x="5087201" y="1229380"/>
            <a:ext cx="50366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>
                <a:latin typeface="Times New Roman" panose="02020603050405020304" pitchFamily="18" charset="0"/>
                <a:cs typeface="Times New Roman" pitchFamily="18" charset="0"/>
              </a:rPr>
              <a:t>M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5070312" y="3962400"/>
            <a:ext cx="44435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N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5575450" y="2372380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 smtClean="0">
                <a:latin typeface="Times New Roman" panose="02020603050405020304" pitchFamily="18" charset="0"/>
                <a:cs typeface="Times New Roman" pitchFamily="18" charset="0"/>
              </a:rPr>
              <a:t>P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4050056" y="2743200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 smtClean="0">
                <a:latin typeface="Times New Roman" panose="02020603050405020304" pitchFamily="18" charset="0"/>
                <a:cs typeface="Times New Roman" pitchFamily="18" charset="0"/>
              </a:rPr>
              <a:t>F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7729886" y="2528543"/>
            <a:ext cx="42351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 smtClean="0">
                <a:latin typeface="Times New Roman" panose="02020603050405020304" pitchFamily="18" charset="0"/>
                <a:cs typeface="Times New Roman" pitchFamily="18" charset="0"/>
              </a:rPr>
              <a:t>B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1882353" y="2539442"/>
            <a:ext cx="44435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A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5070312" y="533143"/>
            <a:ext cx="3361746" cy="584775"/>
          </a:xfrm>
          <a:prstGeom prst="rect">
            <a:avLst/>
          </a:prstGeom>
          <a:solidFill>
            <a:srgbClr val="FFFF00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উত্তল দর্পণ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2861512" y="2763223"/>
            <a:ext cx="42351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C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669160" y="3806566"/>
            <a:ext cx="4123053" cy="58477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প্রধান ফোকাস = </a:t>
            </a:r>
            <a:r>
              <a:rPr lang="en-US" sz="3200" dirty="0" smtClean="0">
                <a:latin typeface="Times New Roman" pitchFamily="18" charset="0"/>
                <a:cs typeface="NikoshBAN" pitchFamily="2" charset="0"/>
              </a:rPr>
              <a:t>F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669160" y="4465147"/>
            <a:ext cx="4123053" cy="58477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ফোকাস দূরত্ব = </a:t>
            </a:r>
            <a:r>
              <a:rPr lang="en-US" sz="3200" dirty="0" smtClean="0">
                <a:latin typeface="Times New Roman" pitchFamily="18" charset="0"/>
                <a:cs typeface="NikoshBAN" pitchFamily="2" charset="0"/>
              </a:rPr>
              <a:t>FP = f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669160" y="5119631"/>
            <a:ext cx="4131440" cy="58477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Times New Roman" pitchFamily="18" charset="0"/>
                <a:cs typeface="NikoshBAN" pitchFamily="2" charset="0"/>
              </a:rPr>
              <a:t>CF = FP = r/2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647389" y="5770928"/>
            <a:ext cx="4131440" cy="58477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সুতরাং,ফোকাস দূরত্ব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,</a:t>
            </a:r>
            <a:r>
              <a:rPr lang="en-US" sz="3200" dirty="0" smtClean="0">
                <a:latin typeface="Times New Roman" pitchFamily="18" charset="0"/>
                <a:cs typeface="NikoshBAN" pitchFamily="2" charset="0"/>
              </a:rPr>
              <a:t> f = r/2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644420" y="533143"/>
            <a:ext cx="4156180" cy="584775"/>
          </a:xfrm>
          <a:prstGeom prst="rect">
            <a:avLst/>
          </a:prstGeom>
          <a:solidFill>
            <a:srgbClr val="CCFFCC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দর্পণ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টির নাম কী?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4" name="Flowchart: Connector 53"/>
          <p:cNvSpPr/>
          <p:nvPr/>
        </p:nvSpPr>
        <p:spPr>
          <a:xfrm>
            <a:off x="4267200" y="2734024"/>
            <a:ext cx="156008" cy="161576"/>
          </a:xfrm>
          <a:prstGeom prst="flowChartConnector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57913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2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8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1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000"/>
                            </p:stCondLst>
                            <p:childTnLst>
                              <p:par>
                                <p:cTn id="5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8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3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6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/>
      <p:bldP spid="39" grpId="0"/>
      <p:bldP spid="40" grpId="0"/>
      <p:bldP spid="41" grpId="0"/>
      <p:bldP spid="42" grpId="0"/>
      <p:bldP spid="44" grpId="0"/>
      <p:bldP spid="46" grpId="0" animBg="1"/>
      <p:bldP spid="48" grpId="0"/>
      <p:bldP spid="49" grpId="0" animBg="1"/>
      <p:bldP spid="50" grpId="0" animBg="1"/>
      <p:bldP spid="51" grpId="0" animBg="1"/>
      <p:bldP spid="52" grpId="0" animBg="1"/>
      <p:bldP spid="53" grpId="0" animBg="1"/>
      <p:bldP spid="5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/>
          <p:cNvCxnSpPr/>
          <p:nvPr/>
        </p:nvCxnSpPr>
        <p:spPr>
          <a:xfrm>
            <a:off x="4849989" y="2514600"/>
            <a:ext cx="2473678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Straight Connector 2"/>
          <p:cNvCxnSpPr/>
          <p:nvPr/>
        </p:nvCxnSpPr>
        <p:spPr>
          <a:xfrm>
            <a:off x="4648200" y="1981200"/>
            <a:ext cx="2675467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traight Connector 3"/>
          <p:cNvCxnSpPr/>
          <p:nvPr/>
        </p:nvCxnSpPr>
        <p:spPr>
          <a:xfrm>
            <a:off x="4876800" y="3429000"/>
            <a:ext cx="2359378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4686300" y="3922890"/>
            <a:ext cx="2549878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 flipV="1">
            <a:off x="4686300" y="609600"/>
            <a:ext cx="1562100" cy="1371602"/>
          </a:xfrm>
          <a:prstGeom prst="line">
            <a:avLst/>
          </a:prstGeom>
          <a:ln w="1905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 flipV="1">
            <a:off x="4838700" y="1600200"/>
            <a:ext cx="2484967" cy="914400"/>
          </a:xfrm>
          <a:prstGeom prst="line">
            <a:avLst/>
          </a:prstGeom>
          <a:ln w="1905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4686300" y="3922890"/>
            <a:ext cx="1485900" cy="1258710"/>
          </a:xfrm>
          <a:prstGeom prst="line">
            <a:avLst/>
          </a:prstGeom>
          <a:ln w="1905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4849989" y="3429000"/>
            <a:ext cx="2312811" cy="838200"/>
          </a:xfrm>
          <a:prstGeom prst="line">
            <a:avLst/>
          </a:prstGeom>
          <a:ln w="1905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Parallelogram 9"/>
          <p:cNvSpPr/>
          <p:nvPr/>
        </p:nvSpPr>
        <p:spPr>
          <a:xfrm>
            <a:off x="2819400" y="1447799"/>
            <a:ext cx="1447800" cy="2895602"/>
          </a:xfrm>
          <a:prstGeom prst="parallelogram">
            <a:avLst>
              <a:gd name="adj" fmla="val 0"/>
            </a:avLst>
          </a:prstGeom>
          <a:solidFill>
            <a:srgbClr val="FF99FF"/>
          </a:solidFill>
          <a:ln>
            <a:noFill/>
          </a:ln>
          <a:scene3d>
            <a:camera prst="isometricOffAxis1Left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1219200" y="2971800"/>
            <a:ext cx="60960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3581400" y="2971798"/>
            <a:ext cx="1295400" cy="457202"/>
          </a:xfrm>
          <a:prstGeom prst="line">
            <a:avLst/>
          </a:prstGeom>
          <a:ln w="19050">
            <a:solidFill>
              <a:srgbClr val="0000FF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flipV="1">
            <a:off x="3581400" y="1981200"/>
            <a:ext cx="1104900" cy="990598"/>
          </a:xfrm>
          <a:prstGeom prst="line">
            <a:avLst/>
          </a:prstGeom>
          <a:ln w="19050">
            <a:solidFill>
              <a:srgbClr val="0000FF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flipV="1">
            <a:off x="3581400" y="2514600"/>
            <a:ext cx="1295400" cy="457202"/>
          </a:xfrm>
          <a:prstGeom prst="line">
            <a:avLst/>
          </a:prstGeom>
          <a:ln w="19050">
            <a:solidFill>
              <a:srgbClr val="0000FF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3581400" y="2971798"/>
            <a:ext cx="1104900" cy="951092"/>
          </a:xfrm>
          <a:prstGeom prst="line">
            <a:avLst/>
          </a:prstGeom>
          <a:ln w="19050">
            <a:solidFill>
              <a:srgbClr val="0000FF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6" name="Group 15"/>
          <p:cNvGrpSpPr/>
          <p:nvPr/>
        </p:nvGrpSpPr>
        <p:grpSpPr>
          <a:xfrm>
            <a:off x="3499556" y="1600200"/>
            <a:ext cx="1377244" cy="2743200"/>
            <a:chOff x="3880556" y="1752600"/>
            <a:chExt cx="1377244" cy="2743200"/>
          </a:xfrm>
        </p:grpSpPr>
        <p:sp>
          <p:nvSpPr>
            <p:cNvPr id="17" name="Arc 16"/>
            <p:cNvSpPr/>
            <p:nvPr/>
          </p:nvSpPr>
          <p:spPr>
            <a:xfrm>
              <a:off x="3880556" y="1752600"/>
              <a:ext cx="1377244" cy="2743200"/>
            </a:xfrm>
            <a:prstGeom prst="arc">
              <a:avLst>
                <a:gd name="adj1" fmla="val 16200000"/>
                <a:gd name="adj2" fmla="val 5400000"/>
              </a:avLst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8" name="Straight Connector 17"/>
            <p:cNvCxnSpPr/>
            <p:nvPr/>
          </p:nvCxnSpPr>
          <p:spPr>
            <a:xfrm>
              <a:off x="4725458" y="2133600"/>
              <a:ext cx="359128" cy="2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flipV="1">
              <a:off x="4728280" y="2209800"/>
              <a:ext cx="356306" cy="1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>
              <a:off x="4724400" y="2277535"/>
              <a:ext cx="38100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>
              <a:off x="4876800" y="3268135"/>
              <a:ext cx="38100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>
              <a:off x="4876800" y="3344335"/>
              <a:ext cx="38100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>
              <a:off x="4876800" y="3420535"/>
              <a:ext cx="38100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>
              <a:off x="4876800" y="3496735"/>
              <a:ext cx="38100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>
              <a:off x="4838700" y="3572935"/>
              <a:ext cx="38100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>
              <a:off x="4800600" y="3649135"/>
              <a:ext cx="38100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>
              <a:off x="4800600" y="3725335"/>
              <a:ext cx="38100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>
              <a:off x="4800600" y="3801535"/>
              <a:ext cx="38100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>
              <a:off x="4849989" y="2582335"/>
              <a:ext cx="38100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>
              <a:off x="4849989" y="2658535"/>
              <a:ext cx="38100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>
              <a:off x="4849989" y="2734735"/>
              <a:ext cx="38100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>
              <a:off x="4849989" y="2810935"/>
              <a:ext cx="38100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4849989" y="2887135"/>
              <a:ext cx="38100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4876800" y="2963335"/>
              <a:ext cx="38100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>
              <a:off x="4876800" y="3039535"/>
              <a:ext cx="38100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>
              <a:off x="4876800" y="3115735"/>
              <a:ext cx="38100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>
              <a:off x="4800600" y="2353735"/>
              <a:ext cx="38100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>
              <a:off x="4800600" y="2429935"/>
              <a:ext cx="38100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>
              <a:off x="4800600" y="2506135"/>
              <a:ext cx="38100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>
              <a:off x="4849989" y="2582335"/>
              <a:ext cx="38100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/>
          </p:nvCxnSpPr>
          <p:spPr>
            <a:xfrm>
              <a:off x="4876800" y="2658535"/>
              <a:ext cx="38100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/>
          </p:nvCxnSpPr>
          <p:spPr>
            <a:xfrm>
              <a:off x="4876800" y="2734735"/>
              <a:ext cx="38100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>
              <a:off x="4876800" y="2810935"/>
              <a:ext cx="38100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/>
          </p:nvCxnSpPr>
          <p:spPr>
            <a:xfrm>
              <a:off x="4876800" y="2887135"/>
              <a:ext cx="38100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/>
          </p:nvCxnSpPr>
          <p:spPr>
            <a:xfrm>
              <a:off x="4724400" y="3877735"/>
              <a:ext cx="38100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/>
          </p:nvCxnSpPr>
          <p:spPr>
            <a:xfrm>
              <a:off x="4724400" y="3953935"/>
              <a:ext cx="38100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/>
          </p:nvCxnSpPr>
          <p:spPr>
            <a:xfrm>
              <a:off x="4724400" y="4030135"/>
              <a:ext cx="38100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/>
            <p:nvPr/>
          </p:nvCxnSpPr>
          <p:spPr>
            <a:xfrm>
              <a:off x="4648200" y="4106335"/>
              <a:ext cx="38100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/>
            <p:nvPr/>
          </p:nvCxnSpPr>
          <p:spPr>
            <a:xfrm>
              <a:off x="4648200" y="4182535"/>
              <a:ext cx="38100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/>
          </p:nvCxnSpPr>
          <p:spPr>
            <a:xfrm>
              <a:off x="4572000" y="4258735"/>
              <a:ext cx="38100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/>
            <p:nvPr/>
          </p:nvCxnSpPr>
          <p:spPr>
            <a:xfrm>
              <a:off x="4495800" y="4334935"/>
              <a:ext cx="38100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/>
            <p:nvPr/>
          </p:nvCxnSpPr>
          <p:spPr>
            <a:xfrm>
              <a:off x="4402667" y="4411135"/>
              <a:ext cx="38100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/>
          </p:nvCxnSpPr>
          <p:spPr>
            <a:xfrm>
              <a:off x="4876800" y="3191935"/>
              <a:ext cx="38100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/>
            <p:nvPr/>
          </p:nvCxnSpPr>
          <p:spPr>
            <a:xfrm>
              <a:off x="4365272" y="1789289"/>
              <a:ext cx="359128" cy="2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/>
            <p:nvPr/>
          </p:nvCxnSpPr>
          <p:spPr>
            <a:xfrm>
              <a:off x="4351161" y="4495800"/>
              <a:ext cx="373239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/>
            <p:nvPr/>
          </p:nvCxnSpPr>
          <p:spPr>
            <a:xfrm>
              <a:off x="4495800" y="1851377"/>
              <a:ext cx="38100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/>
            <p:nvPr/>
          </p:nvCxnSpPr>
          <p:spPr>
            <a:xfrm>
              <a:off x="4572000" y="1927577"/>
              <a:ext cx="38100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/>
            <p:cNvCxnSpPr/>
            <p:nvPr/>
          </p:nvCxnSpPr>
          <p:spPr>
            <a:xfrm>
              <a:off x="4619978" y="2003777"/>
              <a:ext cx="38100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/>
            <p:cNvCxnSpPr/>
            <p:nvPr/>
          </p:nvCxnSpPr>
          <p:spPr>
            <a:xfrm>
              <a:off x="4619978" y="2079977"/>
              <a:ext cx="38100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0" name="TextBox 59"/>
          <p:cNvSpPr txBox="1"/>
          <p:nvPr/>
        </p:nvSpPr>
        <p:spPr>
          <a:xfrm>
            <a:off x="3440611" y="1078467"/>
            <a:ext cx="44435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A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3118522" y="4114800"/>
            <a:ext cx="42351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B</a:t>
            </a:r>
          </a:p>
        </p:txBody>
      </p:sp>
      <p:sp>
        <p:nvSpPr>
          <p:cNvPr id="62" name="TextBox 61"/>
          <p:cNvSpPr txBox="1"/>
          <p:nvPr/>
        </p:nvSpPr>
        <p:spPr>
          <a:xfrm>
            <a:off x="4857486" y="2895600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P</a:t>
            </a:r>
          </a:p>
        </p:txBody>
      </p:sp>
      <p:sp>
        <p:nvSpPr>
          <p:cNvPr id="63" name="TextBox 62"/>
          <p:cNvSpPr txBox="1"/>
          <p:nvPr/>
        </p:nvSpPr>
        <p:spPr>
          <a:xfrm>
            <a:off x="3313812" y="2981980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F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2146300" y="2895600"/>
            <a:ext cx="42351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C</a:t>
            </a:r>
          </a:p>
        </p:txBody>
      </p:sp>
      <p:sp>
        <p:nvSpPr>
          <p:cNvPr id="66" name="TextBox 65"/>
          <p:cNvSpPr txBox="1"/>
          <p:nvPr/>
        </p:nvSpPr>
        <p:spPr>
          <a:xfrm>
            <a:off x="3126253" y="5441997"/>
            <a:ext cx="1709122" cy="58477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ফোকাস তল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7" name="Flowchart: Connector 66"/>
          <p:cNvSpPr/>
          <p:nvPr/>
        </p:nvSpPr>
        <p:spPr>
          <a:xfrm>
            <a:off x="3505200" y="2895598"/>
            <a:ext cx="150706" cy="131310"/>
          </a:xfrm>
          <a:prstGeom prst="flowChartConnector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TextBox 67"/>
          <p:cNvSpPr txBox="1"/>
          <p:nvPr/>
        </p:nvSpPr>
        <p:spPr>
          <a:xfrm>
            <a:off x="6447276" y="498916"/>
            <a:ext cx="2209800" cy="584775"/>
          </a:xfrm>
          <a:prstGeom prst="rect">
            <a:avLst/>
          </a:prstGeom>
          <a:solidFill>
            <a:srgbClr val="FFDDFF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উত্ত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ল দর্পণ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9" name="TextBox 68"/>
          <p:cNvSpPr txBox="1"/>
          <p:nvPr/>
        </p:nvSpPr>
        <p:spPr>
          <a:xfrm>
            <a:off x="507810" y="496710"/>
            <a:ext cx="2874714" cy="584775"/>
          </a:xfrm>
          <a:prstGeom prst="rect">
            <a:avLst/>
          </a:prstGeom>
          <a:solidFill>
            <a:srgbClr val="CCFFCC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দর্পণ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টির নাম কী?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06200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2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6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000"/>
                            </p:stCondLst>
                            <p:childTnLst>
                              <p:par>
                                <p:cTn id="4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0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3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6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9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1" dur="2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60" grpId="0"/>
      <p:bldP spid="61" grpId="0"/>
      <p:bldP spid="62" grpId="0"/>
      <p:bldP spid="63" grpId="0"/>
      <p:bldP spid="64" grpId="0"/>
      <p:bldP spid="66" grpId="0" animBg="1"/>
      <p:bldP spid="67" grpId="0" animBg="1"/>
      <p:bldP spid="68" grpId="0" animBg="1"/>
      <p:bldP spid="6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45829" y="609600"/>
            <a:ext cx="7636172" cy="646331"/>
          </a:xfrm>
          <a:prstGeom prst="rect">
            <a:avLst/>
          </a:prstGeom>
          <a:solidFill>
            <a:srgbClr val="FFDDFF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দলীয় কাজ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713172" y="5105400"/>
            <a:ext cx="7636171" cy="1077218"/>
          </a:xfrm>
          <a:prstGeom prst="rect">
            <a:avLst/>
          </a:prstGeom>
          <a:solidFill>
            <a:srgbClr val="CCFFCC"/>
          </a:solidFill>
          <a:ln w="1905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চামচের উভয়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তল 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কীভাবে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দর্পণে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র সাথে তুলনা করা যায় </a:t>
            </a:r>
          </a:p>
          <a:p>
            <a:pPr algn="ctr"/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তা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বিশ্লেষণ 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কর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45829" y="1371599"/>
            <a:ext cx="7603513" cy="358140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20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400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build="p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TextBox 67"/>
          <p:cNvSpPr txBox="1"/>
          <p:nvPr/>
        </p:nvSpPr>
        <p:spPr>
          <a:xfrm>
            <a:off x="5657866" y="2385324"/>
            <a:ext cx="2276798" cy="523220"/>
          </a:xfrm>
          <a:prstGeom prst="rect">
            <a:avLst/>
          </a:prstGeom>
          <a:solidFill>
            <a:srgbClr val="FFE7FF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*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* 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মসৃন।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0" name="TextBox 69"/>
          <p:cNvSpPr txBox="1"/>
          <p:nvPr/>
        </p:nvSpPr>
        <p:spPr>
          <a:xfrm>
            <a:off x="1180657" y="2981980"/>
            <a:ext cx="6756978" cy="523220"/>
          </a:xfrm>
          <a:prstGeom prst="rect">
            <a:avLst/>
          </a:prstGeom>
          <a:solidFill>
            <a:srgbClr val="FFE7FF"/>
          </a:solidFill>
          <a:ln w="1905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* 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প্রধান ফোকাস ও মেরুবিন্দুর মধ্যবর্তী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দৈর্ঘ্যকে কী বলা হয়?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1" name="TextBox 70"/>
          <p:cNvSpPr txBox="1"/>
          <p:nvPr/>
        </p:nvSpPr>
        <p:spPr>
          <a:xfrm>
            <a:off x="1186534" y="4772438"/>
            <a:ext cx="6751100" cy="523220"/>
          </a:xfrm>
          <a:prstGeom prst="rect">
            <a:avLst/>
          </a:prstGeom>
          <a:solidFill>
            <a:srgbClr val="FFE7FF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*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*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বক্রতার ব্যাসার্ধ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4" name="TextBox 73"/>
          <p:cNvSpPr txBox="1"/>
          <p:nvPr/>
        </p:nvSpPr>
        <p:spPr>
          <a:xfrm>
            <a:off x="1180657" y="3581400"/>
            <a:ext cx="6756978" cy="523220"/>
          </a:xfrm>
          <a:prstGeom prst="rect">
            <a:avLst/>
          </a:prstGeom>
          <a:solidFill>
            <a:srgbClr val="FFE7FF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*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*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ফোকাস দূরত্ব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6" name="TextBox 75"/>
          <p:cNvSpPr txBox="1"/>
          <p:nvPr/>
        </p:nvSpPr>
        <p:spPr>
          <a:xfrm>
            <a:off x="1186534" y="2385747"/>
            <a:ext cx="4474302" cy="523220"/>
          </a:xfrm>
          <a:prstGeom prst="rect">
            <a:avLst/>
          </a:prstGeom>
          <a:solidFill>
            <a:srgbClr val="FFE7FF"/>
          </a:solidFill>
          <a:ln w="1905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bn-IN" sz="2800" dirty="0" smtClean="0">
                <a:latin typeface="NikoshBAN" pitchFamily="2" charset="0"/>
                <a:cs typeface="NikoshBAN" pitchFamily="2" charset="0"/>
              </a:rPr>
              <a:t>*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সমতল দর্পণ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ের প্রতিফলক পৃষ্ঠ কীরূপ?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7" name="TextBox 76"/>
          <p:cNvSpPr txBox="1"/>
          <p:nvPr/>
        </p:nvSpPr>
        <p:spPr>
          <a:xfrm>
            <a:off x="1186534" y="5370186"/>
            <a:ext cx="6751100" cy="523220"/>
          </a:xfrm>
          <a:prstGeom prst="rect">
            <a:avLst/>
          </a:prstGeom>
          <a:solidFill>
            <a:srgbClr val="FFE7FF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* সমতল দর্পণে কী ধরনের প্রতিফলন ঘটে?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8" name="TextBox 77"/>
          <p:cNvSpPr txBox="1"/>
          <p:nvPr/>
        </p:nvSpPr>
        <p:spPr>
          <a:xfrm>
            <a:off x="1177428" y="5953780"/>
            <a:ext cx="6760205" cy="523220"/>
          </a:xfrm>
          <a:prstGeom prst="rect">
            <a:avLst/>
          </a:prstGeom>
          <a:solidFill>
            <a:srgbClr val="FFE7FF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** আলোর নিয়মিত প্রতিফলন ঘটে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2" name="TextBox 81"/>
          <p:cNvSpPr txBox="1"/>
          <p:nvPr/>
        </p:nvSpPr>
        <p:spPr>
          <a:xfrm>
            <a:off x="1186534" y="441813"/>
            <a:ext cx="6751100" cy="646331"/>
          </a:xfrm>
          <a:prstGeom prst="rect">
            <a:avLst/>
          </a:prstGeom>
          <a:solidFill>
            <a:srgbClr val="C5FFDF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9" name="TextBox 78"/>
          <p:cNvSpPr txBox="1"/>
          <p:nvPr/>
        </p:nvSpPr>
        <p:spPr>
          <a:xfrm>
            <a:off x="1177429" y="4183608"/>
            <a:ext cx="6760206" cy="523220"/>
          </a:xfrm>
          <a:prstGeom prst="rect">
            <a:avLst/>
          </a:prstGeom>
          <a:solidFill>
            <a:srgbClr val="FFE7FF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* 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বক্রতার কেন্দ্র ও মেরুবিন্দুর মধ্যবর্তী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দৈর্ঘ্যকে কী বলা হয়?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0" name="TextBox 79"/>
          <p:cNvSpPr txBox="1"/>
          <p:nvPr/>
        </p:nvSpPr>
        <p:spPr>
          <a:xfrm>
            <a:off x="1182341" y="1170935"/>
            <a:ext cx="6755292" cy="523220"/>
          </a:xfrm>
          <a:prstGeom prst="rect">
            <a:avLst/>
          </a:prstGeom>
          <a:solidFill>
            <a:srgbClr val="FFE7FF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IN" sz="2800" dirty="0" smtClean="0">
                <a:latin typeface="NikoshBAN" pitchFamily="2" charset="0"/>
                <a:cs typeface="NikoshBAN" pitchFamily="2" charset="0"/>
              </a:rPr>
              <a:t>*গোলীয়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দর্পণ</a:t>
            </a:r>
            <a:r>
              <a:rPr lang="bn-IN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কাকে বলে ?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4" name="TextBox 83"/>
          <p:cNvSpPr txBox="1"/>
          <p:nvPr/>
        </p:nvSpPr>
        <p:spPr>
          <a:xfrm>
            <a:off x="1180656" y="1768683"/>
            <a:ext cx="6756977" cy="523220"/>
          </a:xfrm>
          <a:prstGeom prst="rect">
            <a:avLst/>
          </a:prstGeom>
          <a:solidFill>
            <a:srgbClr val="FFE7FF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IN" sz="2800" dirty="0" smtClean="0">
                <a:latin typeface="NikoshBAN" pitchFamily="2" charset="0"/>
                <a:cs typeface="NikoshBAN" pitchFamily="2" charset="0"/>
              </a:rPr>
              <a:t>** প্রতিফলক পৃষ্ঠ উত্তল অথবা অবতল।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42998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2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2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2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2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2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2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2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2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2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" grpId="0" animBg="1"/>
      <p:bldP spid="70" grpId="0" animBg="1"/>
      <p:bldP spid="71" grpId="0" animBg="1"/>
      <p:bldP spid="74" grpId="0" animBg="1"/>
      <p:bldP spid="76" grpId="0" animBg="1"/>
      <p:bldP spid="77" grpId="0" animBg="1"/>
      <p:bldP spid="78" grpId="0" animBg="1"/>
      <p:bldP spid="82" grpId="0" animBg="1"/>
      <p:bldP spid="79" grpId="0" animBg="1"/>
      <p:bldP spid="80" grpId="0" animBg="1"/>
      <p:bldP spid="8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143604" y="745317"/>
            <a:ext cx="6822760" cy="646331"/>
          </a:xfrm>
          <a:prstGeom prst="rect">
            <a:avLst/>
          </a:prstGeom>
          <a:solidFill>
            <a:srgbClr val="FFEBFF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বাড়ির কাজ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178240" y="5247382"/>
            <a:ext cx="6822760" cy="1077218"/>
          </a:xfrm>
          <a:prstGeom prst="rect">
            <a:avLst/>
          </a:prstGeom>
          <a:solidFill>
            <a:srgbClr val="ECE7F1"/>
          </a:solidFill>
          <a:ln w="1905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অবতল 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দর্পণের প্রধান ফোকাস ও মেরুর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মধ্যবর্তী </a:t>
            </a:r>
          </a:p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দূরত্বের সাথে বক্রতার ব্যাসার্ধের সম্পর্ক বিশ্লেষণ কর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51" t="6443" r="2922" b="5079"/>
          <a:stretch/>
        </p:blipFill>
        <p:spPr bwMode="auto">
          <a:xfrm>
            <a:off x="1178240" y="1524000"/>
            <a:ext cx="6822760" cy="3458678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92419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0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3" grpId="0" build="p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676400" y="714375"/>
            <a:ext cx="5562600" cy="542925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939982" y="2819400"/>
            <a:ext cx="3264035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BD" sz="9600" dirty="0">
                <a:latin typeface="NikoshBAN" pitchFamily="2" charset="0"/>
                <a:cs typeface="NikoshBAN" pitchFamily="2" charset="0"/>
              </a:rPr>
              <a:t>ধন্যবাদ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3000"/>
                            </p:stCondLst>
                            <p:childTnLst>
                              <p:par>
                                <p:cTn id="1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951569" y="873203"/>
            <a:ext cx="7010400" cy="4862239"/>
            <a:chOff x="828908" y="873203"/>
            <a:chExt cx="7010400" cy="4862239"/>
          </a:xfrm>
        </p:grpSpPr>
        <p:sp>
          <p:nvSpPr>
            <p:cNvPr id="3" name="TextBox 2"/>
            <p:cNvSpPr txBox="1"/>
            <p:nvPr/>
          </p:nvSpPr>
          <p:spPr>
            <a:xfrm>
              <a:off x="1041650" y="873203"/>
              <a:ext cx="6797658" cy="1463933"/>
            </a:xfrm>
            <a:prstGeom prst="rect">
              <a:avLst/>
            </a:prstGeom>
            <a:solidFill>
              <a:srgbClr val="66FFCC"/>
            </a:solidFill>
          </p:spPr>
          <p:txBody>
            <a:bodyPr wrap="none" rtlCol="0">
              <a:prstTxWarp prst="textInflateTop">
                <a:avLst>
                  <a:gd name="adj" fmla="val 39988"/>
                </a:avLst>
              </a:prstTxWarp>
              <a:spAutoFit/>
            </a:bodyPr>
            <a:lstStyle/>
            <a:p>
              <a:pPr algn="ctr"/>
              <a:r>
                <a:rPr lang="bn-IN" sz="4000" b="1" dirty="0" smtClean="0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rgbClr val="FF0000"/>
                  </a:solidFill>
                  <a:effectLst>
                    <a:outerShdw blurRad="12700" dist="38100" dir="2700000" algn="tl" rotWithShape="0">
                      <a:schemeClr val="bg1">
                        <a:lumMod val="5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কৃতজ্ঞতা স্বীকার </a:t>
              </a:r>
              <a:endParaRPr lang="en-US" sz="4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828908" y="3657601"/>
              <a:ext cx="7010400" cy="954107"/>
            </a:xfrm>
            <a:prstGeom prst="rect">
              <a:avLst/>
            </a:prstGeom>
            <a:solidFill>
              <a:srgbClr val="FFFF66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bn-IN" sz="2800" dirty="0" smtClean="0">
                  <a:solidFill>
                    <a:srgbClr val="005426"/>
                  </a:solidFill>
                  <a:latin typeface="Nikosh" pitchFamily="2" charset="0"/>
                  <a:cs typeface="Nikosh" pitchFamily="2" charset="0"/>
                </a:rPr>
                <a:t>এবং কন্টেন্ট সম্পাদক হিসেবে যাঁদের নির্দেশনা, পরামর্শ ও তত্ত্বাবধানে এই মডেল কন্টেন্ট সমৃদ্ধ হয়েছে তিনি হলেন-  </a:t>
              </a:r>
              <a:endParaRPr lang="en-US" sz="2800" dirty="0">
                <a:solidFill>
                  <a:srgbClr val="005426"/>
                </a:solidFill>
                <a:latin typeface="Nikosh" pitchFamily="2" charset="0"/>
                <a:cs typeface="Nikosh" pitchFamily="2" charset="0"/>
              </a:endParaRP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990600" y="2489537"/>
              <a:ext cx="6848708" cy="1015663"/>
            </a:xfrm>
            <a:prstGeom prst="rect">
              <a:avLst/>
            </a:prstGeom>
            <a:solidFill>
              <a:srgbClr val="CCFF99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bn-IN" sz="3200" dirty="0" smtClean="0">
                  <a:solidFill>
                    <a:srgbClr val="003399"/>
                  </a:solidFill>
                  <a:latin typeface="Nikosh" pitchFamily="2" charset="0"/>
                  <a:cs typeface="Nikosh" pitchFamily="2" charset="0"/>
                </a:rPr>
                <a:t>শিক্ষা মন্ত্রণালয়, </a:t>
              </a:r>
              <a:r>
                <a:rPr lang="bn-IN" sz="2800" dirty="0" smtClean="0">
                  <a:solidFill>
                    <a:srgbClr val="003399"/>
                  </a:solidFill>
                  <a:latin typeface="Nikosh" pitchFamily="2" charset="0"/>
                  <a:cs typeface="Nikosh" pitchFamily="2" charset="0"/>
                </a:rPr>
                <a:t>মাউশি, এনসিটিবি ও এটুআই-এর সংশ্লিষ্ট কর্মকর্তাবৃন্দ </a:t>
              </a:r>
              <a:endParaRPr lang="en-US" sz="3200" dirty="0">
                <a:solidFill>
                  <a:srgbClr val="003399"/>
                </a:solidFill>
                <a:latin typeface="Nikosh" pitchFamily="2" charset="0"/>
                <a:cs typeface="Nikosh" pitchFamily="2" charset="0"/>
              </a:endParaRPr>
            </a:p>
          </p:txBody>
        </p:sp>
        <p:sp>
          <p:nvSpPr>
            <p:cNvPr id="6" name="Rectangle 5"/>
            <p:cNvSpPr/>
            <p:nvPr/>
          </p:nvSpPr>
          <p:spPr>
            <a:xfrm>
              <a:off x="990600" y="873203"/>
              <a:ext cx="6848708" cy="4862239"/>
            </a:xfrm>
            <a:prstGeom prst="rect">
              <a:avLst/>
            </a:prstGeom>
            <a:noFill/>
            <a:ln w="5715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1041649" y="4781335"/>
              <a:ext cx="6797659" cy="954107"/>
            </a:xfrm>
            <a:prstGeom prst="rect">
              <a:avLst/>
            </a:prstGeom>
            <a:solidFill>
              <a:srgbClr val="66CCFF"/>
            </a:solidFill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bn-IN" sz="2800" dirty="0">
                  <a:latin typeface="NikoshBAN" pitchFamily="2" charset="0"/>
                  <a:cs typeface="NikoshBAN" pitchFamily="2" charset="0"/>
                </a:rPr>
                <a:t>জনাব মোঃ সামসুদ্দিন আহমেদ, </a:t>
              </a:r>
              <a:r>
                <a:rPr lang="bn-IN" sz="2800" dirty="0" smtClean="0">
                  <a:latin typeface="NikoshBAN" pitchFamily="2" charset="0"/>
                  <a:cs typeface="NikoshBAN" pitchFamily="2" charset="0"/>
                </a:rPr>
                <a:t>শিক্ষক প্রশিক্ষক,</a:t>
              </a:r>
            </a:p>
            <a:p>
              <a:pPr algn="ctr"/>
              <a:r>
                <a:rPr lang="bn-IN" sz="28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bn-IN" sz="2800" dirty="0">
                  <a:latin typeface="NikoshBAN" pitchFamily="2" charset="0"/>
                  <a:cs typeface="NikoshBAN" pitchFamily="2" charset="0"/>
                </a:rPr>
                <a:t>টিটিসি, </a:t>
              </a:r>
              <a:r>
                <a:rPr lang="bn-IN" sz="2800" dirty="0" smtClean="0">
                  <a:latin typeface="NikoshBAN" pitchFamily="2" charset="0"/>
                  <a:cs typeface="NikoshBAN" pitchFamily="2" charset="0"/>
                </a:rPr>
                <a:t>কুমিল্লা</a:t>
              </a:r>
              <a:endParaRPr lang="bn-IN" sz="2800" dirty="0">
                <a:latin typeface="NikoshBAN" pitchFamily="2" charset="0"/>
                <a:cs typeface="NikoshBAN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1652439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3900" y="457200"/>
            <a:ext cx="7696200" cy="5715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</p:pic>
      <p:sp>
        <p:nvSpPr>
          <p:cNvPr id="5" name="Rectangle 4"/>
          <p:cNvSpPr/>
          <p:nvPr/>
        </p:nvSpPr>
        <p:spPr>
          <a:xfrm>
            <a:off x="3065016" y="2857500"/>
            <a:ext cx="3013967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BD" sz="9600" dirty="0">
                <a:latin typeface="NikoshBAN" pitchFamily="2" charset="0"/>
                <a:cs typeface="NikoshBAN" pitchFamily="2" charset="0"/>
              </a:rPr>
              <a:t>স্বাগতম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3000"/>
                            </p:stCondLst>
                            <p:childTnLst>
                              <p:par>
                                <p:cTn id="10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38200" y="554534"/>
            <a:ext cx="7391400" cy="5632311"/>
          </a:xfrm>
          <a:prstGeom prst="rect">
            <a:avLst/>
          </a:prstGeom>
          <a:gradFill flip="none" rotWithShape="1">
            <a:gsLst>
              <a:gs pos="0">
                <a:srgbClr val="00FF00">
                  <a:tint val="66000"/>
                  <a:satMod val="160000"/>
                </a:srgbClr>
              </a:gs>
              <a:gs pos="50000">
                <a:srgbClr val="00FF00">
                  <a:tint val="44500"/>
                  <a:satMod val="160000"/>
                </a:srgbClr>
              </a:gs>
              <a:gs pos="100000">
                <a:srgbClr val="00FF00">
                  <a:tint val="23500"/>
                  <a:satMod val="160000"/>
                </a:srgbClr>
              </a:gs>
            </a:gsLst>
            <a:lin ang="18900000" scaled="1"/>
            <a:tileRect/>
          </a:gradFill>
          <a:ln w="1905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bn-IN" sz="3600" dirty="0" smtClean="0">
                <a:ln w="57150"/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</a:p>
          <a:p>
            <a:pPr algn="ctr"/>
            <a:r>
              <a:rPr lang="bn-IN" sz="3600" dirty="0" smtClean="0">
                <a:ln w="57150"/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দেবদাস কর্মকার</a:t>
            </a:r>
            <a:endParaRPr lang="bn-BD" sz="3600" dirty="0">
              <a:ln w="57150"/>
              <a:effectLst/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BD" sz="3200" dirty="0">
                <a:ln w="57150"/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সহকারী </a:t>
            </a:r>
            <a:r>
              <a:rPr lang="bn-IN" sz="3200" dirty="0" smtClean="0">
                <a:ln w="57150"/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সিনিয়র </a:t>
            </a:r>
            <a:r>
              <a:rPr lang="bn-BD" sz="3200" dirty="0" smtClean="0">
                <a:ln w="57150"/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শিক্ষক(গণিত</a:t>
            </a:r>
            <a:r>
              <a:rPr lang="bn-BD" sz="3200" dirty="0">
                <a:ln w="57150"/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)</a:t>
            </a:r>
          </a:p>
          <a:p>
            <a:pPr algn="ctr"/>
            <a:r>
              <a:rPr lang="bn-IN" sz="3200" dirty="0" smtClean="0">
                <a:ln w="57150"/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নিউ মডেল উচ্চ </a:t>
            </a:r>
            <a:r>
              <a:rPr lang="bn-BD" sz="3200" dirty="0" smtClean="0">
                <a:ln w="57150"/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বিদ্যালয়</a:t>
            </a:r>
            <a:endParaRPr lang="bn-BD" sz="3200" dirty="0">
              <a:ln w="57150"/>
              <a:effectLst/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IN" sz="3200" dirty="0" smtClean="0">
                <a:ln w="57150"/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শুক্রাবাদ, রাসেল স্কয়ার, ঢাকা-১২০৭ </a:t>
            </a:r>
            <a:endParaRPr lang="bn-BD" sz="3200" dirty="0">
              <a:ln w="57150"/>
              <a:effectLst/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BD" sz="3200" dirty="0" smtClean="0">
                <a:ln w="57150"/>
                <a:effectLst/>
                <a:latin typeface="Times New Roman" panose="02020603050405020304" pitchFamily="18" charset="0"/>
                <a:cs typeface="NikoshBAN" panose="02000000000000000000" pitchFamily="2" charset="0"/>
              </a:rPr>
              <a:t>E-mail:</a:t>
            </a:r>
            <a:r>
              <a:rPr lang="en-US" sz="3200" dirty="0" err="1" smtClean="0">
                <a:ln w="57150"/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debdaskrmkr</a:t>
            </a:r>
            <a:r>
              <a:rPr lang="bn-BD" sz="3200" dirty="0" smtClean="0">
                <a:ln w="57150"/>
                <a:effectLst/>
                <a:latin typeface="Times New Roman" panose="02020603050405020304" pitchFamily="18" charset="0"/>
                <a:cs typeface="NikoshBAN" panose="02000000000000000000" pitchFamily="2" charset="0"/>
              </a:rPr>
              <a:t>@yahoo.com</a:t>
            </a:r>
            <a:endParaRPr lang="en-US" sz="3200" dirty="0" smtClean="0">
              <a:ln w="57150"/>
              <a:effectLst/>
              <a:latin typeface="Times New Roman" panose="02020603050405020304" pitchFamily="18" charset="0"/>
              <a:cs typeface="NikoshBAN" panose="02000000000000000000" pitchFamily="2" charset="0"/>
            </a:endParaRPr>
          </a:p>
          <a:p>
            <a:pPr algn="ctr"/>
            <a:r>
              <a:rPr lang="bn-IN" sz="3200" dirty="0" smtClean="0">
                <a:ln w="57150"/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শ্রেণি</a:t>
            </a:r>
            <a:r>
              <a:rPr lang="en-US" sz="3200" dirty="0">
                <a:ln w="57150"/>
                <a:latin typeface="NikoshBAN" panose="02000000000000000000" pitchFamily="2" charset="0"/>
                <a:cs typeface="NikoshBAN" panose="02000000000000000000" pitchFamily="2" charset="0"/>
              </a:rPr>
              <a:t>:</a:t>
            </a:r>
            <a:r>
              <a:rPr lang="bn-IN" sz="3200" dirty="0" smtClean="0">
                <a:ln w="57150"/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dirty="0" smtClean="0">
                <a:ln w="57150"/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নবম</a:t>
            </a:r>
          </a:p>
          <a:p>
            <a:pPr algn="ctr"/>
            <a:r>
              <a:rPr lang="bn-IN" sz="3200" dirty="0" smtClean="0">
                <a:ln w="57150"/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বিষয়</a:t>
            </a:r>
            <a:r>
              <a:rPr lang="en-US" sz="3200" dirty="0">
                <a:ln w="57150"/>
                <a:latin typeface="NikoshBAN" panose="02000000000000000000" pitchFamily="2" charset="0"/>
                <a:cs typeface="NikoshBAN" panose="02000000000000000000" pitchFamily="2" charset="0"/>
              </a:rPr>
              <a:t>:</a:t>
            </a:r>
            <a:r>
              <a:rPr lang="bn-IN" sz="3200" dirty="0" smtClean="0">
                <a:ln w="57150"/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dirty="0" smtClean="0">
                <a:ln w="57150"/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পদার্থ বিজ্ঞান</a:t>
            </a:r>
          </a:p>
          <a:p>
            <a:pPr algn="ctr"/>
            <a:r>
              <a:rPr lang="bn-IN" sz="3200" dirty="0" smtClean="0">
                <a:ln w="57150"/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অধ্যায়</a:t>
            </a:r>
            <a:r>
              <a:rPr lang="en-US" sz="3200" dirty="0">
                <a:ln w="57150"/>
                <a:latin typeface="NikoshBAN" panose="02000000000000000000" pitchFamily="2" charset="0"/>
                <a:cs typeface="NikoshBAN" panose="02000000000000000000" pitchFamily="2" charset="0"/>
              </a:rPr>
              <a:t>:</a:t>
            </a:r>
            <a:r>
              <a:rPr lang="bn-IN" sz="3200" dirty="0" smtClean="0">
                <a:ln w="57150"/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dirty="0" smtClean="0">
                <a:ln w="57150"/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অষ্টম(আলোর প্রতিফলন)</a:t>
            </a:r>
          </a:p>
          <a:p>
            <a:pPr algn="ctr"/>
            <a:r>
              <a:rPr lang="bn-IN" sz="3200" dirty="0" smtClean="0">
                <a:ln w="57150"/>
                <a:latin typeface="NikoshBAN" panose="02000000000000000000" pitchFamily="2" charset="0"/>
                <a:cs typeface="NikoshBAN" panose="02000000000000000000" pitchFamily="2" charset="0"/>
              </a:rPr>
              <a:t>বিষয়বস্তু</a:t>
            </a:r>
            <a:r>
              <a:rPr lang="en-US" sz="3200" dirty="0" smtClean="0">
                <a:ln w="57150"/>
                <a:latin typeface="NikoshBAN" panose="02000000000000000000" pitchFamily="2" charset="0"/>
                <a:cs typeface="NikoshBAN" panose="02000000000000000000" pitchFamily="2" charset="0"/>
              </a:rPr>
              <a:t>:</a:t>
            </a:r>
            <a:r>
              <a:rPr lang="bn-IN" sz="3200" dirty="0" smtClean="0">
                <a:ln w="5715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dirty="0" smtClean="0">
                <a:ln w="57150"/>
                <a:latin typeface="NikoshBAN" panose="02000000000000000000" pitchFamily="2" charset="0"/>
                <a:cs typeface="NikoshBAN" panose="02000000000000000000" pitchFamily="2" charset="0"/>
              </a:rPr>
              <a:t>দর্পণ</a:t>
            </a:r>
            <a:endParaRPr lang="bn-IN" sz="3200" dirty="0" smtClean="0">
              <a:ln w="57150"/>
              <a:effectLst/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IN" sz="3200" dirty="0" smtClean="0">
                <a:ln w="57150"/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সময়</a:t>
            </a:r>
            <a:r>
              <a:rPr lang="en-US" sz="3200" dirty="0">
                <a:ln w="57150"/>
                <a:latin typeface="NikoshBAN" panose="02000000000000000000" pitchFamily="2" charset="0"/>
                <a:cs typeface="NikoshBAN" panose="02000000000000000000" pitchFamily="2" charset="0"/>
              </a:rPr>
              <a:t>:</a:t>
            </a:r>
            <a:r>
              <a:rPr lang="bn-IN" sz="3200" dirty="0" smtClean="0">
                <a:ln w="57150"/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dirty="0" smtClean="0">
                <a:ln w="57150"/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৫০ মিনিট </a:t>
            </a:r>
            <a:endParaRPr lang="bn-IN" sz="3200" dirty="0" smtClean="0">
              <a:ln w="57150"/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87670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864295" y="5486400"/>
            <a:ext cx="7415410" cy="70788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905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পানিতে দৃশ্যটির প্রতিচ্ছবি দেখা যাচ্ছে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295" y="609600"/>
            <a:ext cx="7415410" cy="475689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09600" y="5867400"/>
            <a:ext cx="7848600" cy="52322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গাছ থেকে আগত আলো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ক রশ্মির প্রতিফলক পৃষ্ঠে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প্রতিফলন ঘটেছে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7200"/>
                    </a14:imgEffect>
                  </a14:imgLayer>
                </a14:imgProps>
              </a:ext>
            </a:extLst>
          </a:blip>
          <a:srcRect l="1683" r="2614"/>
          <a:stretch/>
        </p:blipFill>
        <p:spPr>
          <a:xfrm>
            <a:off x="609600" y="1243012"/>
            <a:ext cx="7848600" cy="4524375"/>
          </a:xfrm>
          <a:prstGeom prst="rect">
            <a:avLst/>
          </a:prstGeom>
          <a:solidFill>
            <a:schemeClr val="tx1"/>
          </a:solidFill>
          <a:ln w="28575">
            <a:solidFill>
              <a:schemeClr val="tx1"/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609600" y="496669"/>
            <a:ext cx="7879643" cy="646331"/>
          </a:xfrm>
          <a:prstGeom prst="rect">
            <a:avLst/>
          </a:prstGeom>
          <a:solidFill>
            <a:srgbClr val="CCFFCC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দর্পণ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81661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095612" y="1219200"/>
            <a:ext cx="6524388" cy="4093428"/>
          </a:xfrm>
          <a:prstGeom prst="rect">
            <a:avLst/>
          </a:prstGeom>
          <a:solidFill>
            <a:srgbClr val="FFE7FF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  <a:p>
            <a:endParaRPr lang="bn-IN" sz="3200" dirty="0">
              <a:latin typeface="NikoshBAN" pitchFamily="2" charset="0"/>
              <a:cs typeface="NikoshBAN" pitchFamily="2" charset="0"/>
            </a:endParaRPr>
          </a:p>
          <a:p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এই পাঠ থেকে শিক্ষার্থীরা—</a:t>
            </a:r>
          </a:p>
          <a:p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১</a:t>
            </a:r>
            <a:r>
              <a:rPr lang="bn-IN" sz="3200" dirty="0">
                <a:latin typeface="NikoshBAN" pitchFamily="2" charset="0"/>
                <a:cs typeface="NikoshBAN" pitchFamily="2" charset="0"/>
              </a:rPr>
              <a:t>। দর্পণ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 ব্যাখ্যা করতে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bn-IN" sz="3200" dirty="0">
                <a:latin typeface="NikoshBAN" pitchFamily="2" charset="0"/>
                <a:cs typeface="NikoshBAN" pitchFamily="2" charset="0"/>
              </a:rPr>
              <a:t>;</a:t>
            </a:r>
            <a:endParaRPr lang="bn-IN" sz="3200" dirty="0" smtClean="0">
              <a:latin typeface="NikoshBAN" pitchFamily="2" charset="0"/>
              <a:cs typeface="NikoshBAN" pitchFamily="2" charset="0"/>
            </a:endParaRPr>
          </a:p>
          <a:p>
            <a:r>
              <a:rPr lang="bn-IN" sz="3200" dirty="0">
                <a:latin typeface="NikoshBAN" pitchFamily="2" charset="0"/>
                <a:cs typeface="NikoshBAN" pitchFamily="2" charset="0"/>
              </a:rPr>
              <a:t>২। 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গোলীয় দর্পণের প্রকারভেদ বর্ণনা করতে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;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  <a:p>
            <a:r>
              <a:rPr lang="bn-IN" sz="3200" dirty="0">
                <a:latin typeface="NikoshBAN" pitchFamily="2" charset="0"/>
                <a:cs typeface="NikoshBAN" pitchFamily="2" charset="0"/>
              </a:rPr>
              <a:t>৩। 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গোলীয় দর্পণ সংক্রান্ত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সংজ্ঞা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বর্ণনা করতে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।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  <a:p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47964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130653" y="1447094"/>
            <a:ext cx="809625" cy="2754828"/>
          </a:xfrm>
          <a:prstGeom prst="rect">
            <a:avLst/>
          </a:prstGeom>
          <a:ln>
            <a:noFill/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66800" y="1449428"/>
            <a:ext cx="2190750" cy="2705100"/>
          </a:xfrm>
          <a:prstGeom prst="rect">
            <a:avLst/>
          </a:prstGeom>
          <a:ln>
            <a:noFill/>
          </a:ln>
        </p:spPr>
      </p:pic>
      <p:cxnSp>
        <p:nvCxnSpPr>
          <p:cNvPr id="9" name="Straight Connector 8"/>
          <p:cNvCxnSpPr/>
          <p:nvPr/>
        </p:nvCxnSpPr>
        <p:spPr>
          <a:xfrm>
            <a:off x="1219200" y="2797896"/>
            <a:ext cx="2612695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3124200" y="1657246"/>
            <a:ext cx="0" cy="2286002"/>
          </a:xfrm>
          <a:prstGeom prst="line">
            <a:avLst/>
          </a:prstGeom>
          <a:ln w="3810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2206272" y="2724046"/>
            <a:ext cx="42351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865231" y="2565232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2969376" y="1184356"/>
            <a:ext cx="50366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2969376" y="3896380"/>
            <a:ext cx="44435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</a:p>
        </p:txBody>
      </p:sp>
      <p:sp>
        <p:nvSpPr>
          <p:cNvPr id="22" name="Oval 21"/>
          <p:cNvSpPr/>
          <p:nvPr/>
        </p:nvSpPr>
        <p:spPr>
          <a:xfrm>
            <a:off x="2449347" y="2731839"/>
            <a:ext cx="152400" cy="1046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Donut 22"/>
          <p:cNvSpPr/>
          <p:nvPr/>
        </p:nvSpPr>
        <p:spPr>
          <a:xfrm>
            <a:off x="5212920" y="1514966"/>
            <a:ext cx="2740357" cy="2583715"/>
          </a:xfrm>
          <a:prstGeom prst="donut">
            <a:avLst>
              <a:gd name="adj" fmla="val 7304"/>
            </a:avLst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4" name="Oval 23"/>
          <p:cNvSpPr/>
          <p:nvPr/>
        </p:nvSpPr>
        <p:spPr>
          <a:xfrm>
            <a:off x="5467460" y="1743694"/>
            <a:ext cx="2247237" cy="2125188"/>
          </a:xfrm>
          <a:prstGeom prst="ellipse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flipH="1">
            <a:off x="5126431" y="1484625"/>
            <a:ext cx="857250" cy="2657475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flipH="1">
            <a:off x="5922709" y="1486004"/>
            <a:ext cx="2200275" cy="2647950"/>
          </a:xfrm>
          <a:prstGeom prst="rect">
            <a:avLst/>
          </a:prstGeom>
        </p:spPr>
      </p:pic>
      <p:cxnSp>
        <p:nvCxnSpPr>
          <p:cNvPr id="27" name="Straight Connector 26"/>
          <p:cNvCxnSpPr/>
          <p:nvPr/>
        </p:nvCxnSpPr>
        <p:spPr>
          <a:xfrm>
            <a:off x="5077653" y="2802806"/>
            <a:ext cx="3094245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/>
          <p:cNvSpPr txBox="1"/>
          <p:nvPr/>
        </p:nvSpPr>
        <p:spPr>
          <a:xfrm>
            <a:off x="4876800" y="2762905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</a:p>
        </p:txBody>
      </p:sp>
      <p:sp>
        <p:nvSpPr>
          <p:cNvPr id="34" name="Oval 33"/>
          <p:cNvSpPr/>
          <p:nvPr/>
        </p:nvSpPr>
        <p:spPr>
          <a:xfrm>
            <a:off x="6514878" y="2750506"/>
            <a:ext cx="152400" cy="1046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TextBox 34"/>
          <p:cNvSpPr txBox="1"/>
          <p:nvPr/>
        </p:nvSpPr>
        <p:spPr>
          <a:xfrm>
            <a:off x="6379321" y="2807863"/>
            <a:ext cx="42351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36" name="Straight Connector 35"/>
          <p:cNvCxnSpPr/>
          <p:nvPr/>
        </p:nvCxnSpPr>
        <p:spPr>
          <a:xfrm>
            <a:off x="5983681" y="1666978"/>
            <a:ext cx="0" cy="2286002"/>
          </a:xfrm>
          <a:prstGeom prst="line">
            <a:avLst/>
          </a:prstGeom>
          <a:ln w="3810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TextBox 41"/>
          <p:cNvSpPr txBox="1"/>
          <p:nvPr/>
        </p:nvSpPr>
        <p:spPr>
          <a:xfrm>
            <a:off x="5733498" y="1066800"/>
            <a:ext cx="50366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5809698" y="3972580"/>
            <a:ext cx="44435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545709" y="649517"/>
            <a:ext cx="2056038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উত্তল দর্পণ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6364255" y="645296"/>
            <a:ext cx="2267741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অবতল দর্পণ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545709" y="4535493"/>
            <a:ext cx="7836291" cy="58477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গোলকের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উত্তল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 পৃষ্ঠ প্রতিফলকরূপে কাজ করে।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600410" y="5401628"/>
            <a:ext cx="7836291" cy="58477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গোলকের অবতল পৃষ্ঠ প্রতিফলকরূপে কাজ করে।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66713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1" dur="2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2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000"/>
                            </p:stCondLst>
                            <p:childTnLst>
                              <p:par>
                                <p:cTn id="4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7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67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2000"/>
                            </p:stCondLst>
                            <p:childTnLst>
                              <p:par>
                                <p:cTn id="6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8" dur="2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" dur="2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5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2000"/>
                            </p:stCondLst>
                            <p:childTnLst>
                              <p:par>
                                <p:cTn id="9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5" dur="2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  <p:bldP spid="20" grpId="0"/>
      <p:bldP spid="21" grpId="0"/>
      <p:bldP spid="22" grpId="0" animBg="1"/>
      <p:bldP spid="23" grpId="0" animBg="1"/>
      <p:bldP spid="23" grpId="1" animBg="1"/>
      <p:bldP spid="24" grpId="0" animBg="1"/>
      <p:bldP spid="24" grpId="1" animBg="1"/>
      <p:bldP spid="33" grpId="0"/>
      <p:bldP spid="34" grpId="0" animBg="1"/>
      <p:bldP spid="35" grpId="0"/>
      <p:bldP spid="42" grpId="0"/>
      <p:bldP spid="43" grpId="0"/>
      <p:bldP spid="46" grpId="0" animBg="1"/>
      <p:bldP spid="47" grpId="0" animBg="1"/>
      <p:bldP spid="28" grpId="0" animBg="1"/>
      <p:bldP spid="2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150" y="456403"/>
            <a:ext cx="3125672" cy="30551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 descr="sleigh-mahogany-plain-cheval-mirror-25008287-0-1282564816000.jpg"/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EFF"/>
              </a:clrFrom>
              <a:clrTo>
                <a:srgbClr val="FFFEFF">
                  <a:alpha val="0"/>
                </a:srgbClr>
              </a:clrTo>
            </a:clrChange>
          </a:blip>
          <a:srcRect l="28418" t="3333" r="27915"/>
          <a:stretch/>
        </p:blipFill>
        <p:spPr>
          <a:xfrm>
            <a:off x="452173" y="3657600"/>
            <a:ext cx="2883878" cy="27432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936958" y="3791047"/>
            <a:ext cx="191430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bn-BD" sz="3600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সমতল দর্পণ</a:t>
            </a:r>
            <a:endParaRPr lang="en-US" sz="3600" dirty="0">
              <a:solidFill>
                <a:srgbClr val="0000FF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5">
            <a:clrChange>
              <a:clrFrom>
                <a:srgbClr val="DDDDDD"/>
              </a:clrFrom>
              <a:clrTo>
                <a:srgbClr val="DDDDD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515"/>
          <a:stretch/>
        </p:blipFill>
        <p:spPr bwMode="auto">
          <a:xfrm>
            <a:off x="3505200" y="3657599"/>
            <a:ext cx="3429000" cy="27432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6781800" y="3791046"/>
            <a:ext cx="193033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bn-BD" sz="3600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গোলীয় দর্পণ</a:t>
            </a:r>
            <a:endParaRPr lang="en-US" sz="3600" dirty="0">
              <a:solidFill>
                <a:srgbClr val="0000FF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102896" y="2862013"/>
            <a:ext cx="83388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দর্পণ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788707" y="1709778"/>
            <a:ext cx="146226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মসৃণ তল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733715" y="408289"/>
            <a:ext cx="457208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আলোর নিয়মিত প্রতিফলন ঘটে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6">
            <a:clrChange>
              <a:clrFrom>
                <a:srgbClr val="F2F2F2"/>
              </a:clrFrom>
              <a:clrTo>
                <a:srgbClr val="F2F2F2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505290" y="857873"/>
            <a:ext cx="3029110" cy="2650471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6391200" y="5788157"/>
            <a:ext cx="229421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দর্পণ</a:t>
            </a:r>
            <a:r>
              <a:rPr lang="bn-IN" sz="3600" dirty="0" smtClean="0">
                <a:latin typeface="NikoshBAN" pitchFamily="2" charset="0"/>
                <a:cs typeface="NikoshBAN" pitchFamily="2" charset="0"/>
              </a:rPr>
              <a:t> দুই প্রকার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90589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19" grpId="0"/>
      <p:bldP spid="22" grpId="0"/>
      <p:bldP spid="16" grpId="0"/>
      <p:bldP spid="1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mages_01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68793" y="381000"/>
            <a:ext cx="3241807" cy="304800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extBox 6"/>
          <p:cNvSpPr txBox="1"/>
          <p:nvPr/>
        </p:nvSpPr>
        <p:spPr>
          <a:xfrm>
            <a:off x="6229089" y="1101779"/>
            <a:ext cx="165462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bn-BD" sz="36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উত্তল দর্পণ</a:t>
            </a:r>
            <a:endParaRPr lang="en-US" sz="3600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02169" y="1182469"/>
            <a:ext cx="4371976" cy="584775"/>
          </a:xfrm>
          <a:prstGeom prst="rect">
            <a:avLst/>
          </a:prstGeom>
          <a:solidFill>
            <a:srgbClr val="FFE7FF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গোলীয় দর্পণ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02168" y="5629368"/>
            <a:ext cx="4371976" cy="584775"/>
          </a:xfrm>
          <a:prstGeom prst="rect">
            <a:avLst/>
          </a:prstGeom>
          <a:solidFill>
            <a:srgbClr val="ECE7F1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প্রতিফলক পৃষ্ঠ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মসৃণ এবং গোলীয়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729" r="2386"/>
          <a:stretch/>
        </p:blipFill>
        <p:spPr>
          <a:xfrm>
            <a:off x="5360519" y="3429000"/>
            <a:ext cx="3250081" cy="3048001"/>
          </a:xfrm>
          <a:prstGeom prst="rect">
            <a:avLst/>
          </a:prstGeom>
          <a:ln>
            <a:noFill/>
          </a:ln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135556" y="1800225"/>
            <a:ext cx="2867025" cy="3457575"/>
          </a:xfrm>
          <a:prstGeom prst="rect">
            <a:avLst/>
          </a:prstGeom>
        </p:spPr>
      </p:pic>
      <p:cxnSp>
        <p:nvCxnSpPr>
          <p:cNvPr id="14" name="Straight Arrow Connector 13"/>
          <p:cNvCxnSpPr/>
          <p:nvPr/>
        </p:nvCxnSpPr>
        <p:spPr>
          <a:xfrm>
            <a:off x="2888156" y="3369090"/>
            <a:ext cx="2590800" cy="1486062"/>
          </a:xfrm>
          <a:prstGeom prst="straightConnector1">
            <a:avLst/>
          </a:prstGeom>
          <a:ln w="57150">
            <a:solidFill>
              <a:srgbClr val="0000FF"/>
            </a:solidFill>
            <a:headEnd type="oval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flipV="1">
            <a:off x="2861090" y="2010099"/>
            <a:ext cx="2617866" cy="1358991"/>
          </a:xfrm>
          <a:prstGeom prst="straightConnector1">
            <a:avLst/>
          </a:prstGeom>
          <a:ln w="57150">
            <a:solidFill>
              <a:srgbClr val="0000FF"/>
            </a:solidFill>
            <a:headEnd type="oval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6229089" y="4559354"/>
            <a:ext cx="192873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bn-BD" sz="3600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অবতল দর্পণ</a:t>
            </a:r>
            <a:endParaRPr lang="en-US" sz="3600" dirty="0">
              <a:solidFill>
                <a:srgbClr val="0000FF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702169" y="476228"/>
            <a:ext cx="4371976" cy="584775"/>
          </a:xfrm>
          <a:prstGeom prst="rect">
            <a:avLst/>
          </a:prstGeom>
          <a:solidFill>
            <a:srgbClr val="CCFFCC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গোল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কের একটি অংশ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79121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0" grpId="0" animBg="1"/>
      <p:bldP spid="13" grpId="0" uiExpand="1" animBg="1"/>
      <p:bldP spid="8" grpId="0"/>
      <p:bldP spid="20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spect">
  <a:themeElements>
    <a:clrScheme name="Aspect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Aspect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3867</TotalTime>
  <Words>735</Words>
  <Application>Microsoft Office PowerPoint</Application>
  <PresentationFormat>On-screen Show (4:3)</PresentationFormat>
  <Paragraphs>154</Paragraphs>
  <Slides>18</Slides>
  <Notes>16</Notes>
  <HiddenSlides>1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5" baseType="lpstr">
      <vt:lpstr>Calibri</vt:lpstr>
      <vt:lpstr>Nikosh</vt:lpstr>
      <vt:lpstr>NikoshBAN</vt:lpstr>
      <vt:lpstr>Times New Roman</vt:lpstr>
      <vt:lpstr>Verdana</vt:lpstr>
      <vt:lpstr>Wingdings 2</vt:lpstr>
      <vt:lpstr>Aspect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/>
  <cp:lastModifiedBy>D karmoker</cp:lastModifiedBy>
  <cp:revision>903</cp:revision>
  <dcterms:created xsi:type="dcterms:W3CDTF">2006-08-16T00:00:00Z</dcterms:created>
  <dcterms:modified xsi:type="dcterms:W3CDTF">2016-08-06T17:15:17Z</dcterms:modified>
</cp:coreProperties>
</file>